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notesSlides/notesSlide2.xml" ContentType="application/vnd.openxmlformats-officedocument.presentationml.notesSlide+xml"/>
  <Override PartName="/ppt/charts/chart2.xml" ContentType="application/vnd.openxmlformats-officedocument.drawingml.chart+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notesSlides/notesSlide5.xml" ContentType="application/vnd.openxmlformats-officedocument.presentationml.notesSlide+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256" r:id="rId2"/>
    <p:sldId id="317" r:id="rId3"/>
    <p:sldId id="257" r:id="rId4"/>
    <p:sldId id="259" r:id="rId5"/>
    <p:sldId id="258" r:id="rId6"/>
    <p:sldId id="260" r:id="rId7"/>
    <p:sldId id="261" r:id="rId8"/>
    <p:sldId id="313" r:id="rId9"/>
    <p:sldId id="262" r:id="rId10"/>
    <p:sldId id="263" r:id="rId11"/>
    <p:sldId id="341" r:id="rId12"/>
    <p:sldId id="318" r:id="rId13"/>
    <p:sldId id="338" r:id="rId14"/>
    <p:sldId id="266" r:id="rId15"/>
    <p:sldId id="267" r:id="rId16"/>
    <p:sldId id="271" r:id="rId17"/>
    <p:sldId id="293" r:id="rId18"/>
    <p:sldId id="273" r:id="rId19"/>
    <p:sldId id="274" r:id="rId20"/>
    <p:sldId id="340" r:id="rId21"/>
    <p:sldId id="276" r:id="rId22"/>
    <p:sldId id="339" r:id="rId23"/>
    <p:sldId id="283" r:id="rId24"/>
    <p:sldId id="277" r:id="rId25"/>
    <p:sldId id="278" r:id="rId26"/>
    <p:sldId id="279" r:id="rId27"/>
    <p:sldId id="280" r:id="rId28"/>
    <p:sldId id="281" r:id="rId29"/>
    <p:sldId id="344" r:id="rId30"/>
    <p:sldId id="290" r:id="rId31"/>
    <p:sldId id="284" r:id="rId32"/>
    <p:sldId id="285" r:id="rId33"/>
    <p:sldId id="342" r:id="rId34"/>
    <p:sldId id="287" r:id="rId35"/>
    <p:sldId id="345" r:id="rId36"/>
    <p:sldId id="343" r:id="rId37"/>
    <p:sldId id="289" r:id="rId38"/>
    <p:sldId id="346" r:id="rId39"/>
    <p:sldId id="294" r:id="rId40"/>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7C80"/>
    <a:srgbClr val="33CC33"/>
    <a:srgbClr val="99FF99"/>
    <a:srgbClr val="FF3300"/>
    <a:srgbClr val="FF6600"/>
    <a:srgbClr val="009900"/>
    <a:srgbClr val="FF9933"/>
    <a:srgbClr val="D0D8E8"/>
    <a:srgbClr val="E9EDF4"/>
    <a:srgbClr val="00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Estilo Claro 3 - Ênfase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940675A-B579-460E-94D1-54222C63F5DA}" styleName="Nenhum Estilo, Grade de Tabela">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Estilo Claro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616DA210-FB5B-4158-B5E0-FEB733F419BA}" styleName="Estilo Claro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549" autoAdjust="0"/>
    <p:restoredTop sz="94660"/>
  </p:normalViewPr>
  <p:slideViewPr>
    <p:cSldViewPr>
      <p:cViewPr varScale="1">
        <p:scale>
          <a:sx n="67" d="100"/>
          <a:sy n="67" d="100"/>
        </p:scale>
        <p:origin x="1638"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Plan1!$B$2</c:f>
              <c:strCache>
                <c:ptCount val="1"/>
                <c:pt idx="0">
                  <c:v>PREFEITURA</c:v>
                </c:pt>
              </c:strCache>
            </c:strRef>
          </c:tx>
          <c:spPr>
            <a:solidFill>
              <a:srgbClr val="002060"/>
            </a:solidFill>
          </c:spPr>
          <c:invertIfNegative val="0"/>
          <c:dPt>
            <c:idx val="0"/>
            <c:invertIfNegative val="0"/>
            <c:bubble3D val="0"/>
            <c:extLst>
              <c:ext xmlns:c16="http://schemas.microsoft.com/office/drawing/2014/chart" uri="{C3380CC4-5D6E-409C-BE32-E72D297353CC}">
                <c16:uniqueId val="{00000000-C34E-46C1-8B97-CD0B0D82127D}"/>
              </c:ext>
            </c:extLst>
          </c:dPt>
          <c:dPt>
            <c:idx val="2"/>
            <c:invertIfNegative val="0"/>
            <c:bubble3D val="0"/>
            <c:extLst>
              <c:ext xmlns:c16="http://schemas.microsoft.com/office/drawing/2014/chart" uri="{C3380CC4-5D6E-409C-BE32-E72D297353CC}">
                <c16:uniqueId val="{00000007-C34E-46C1-8B97-CD0B0D82127D}"/>
              </c:ext>
            </c:extLst>
          </c:dPt>
          <c:dPt>
            <c:idx val="3"/>
            <c:invertIfNegative val="0"/>
            <c:bubble3D val="0"/>
            <c:extLst>
              <c:ext xmlns:c16="http://schemas.microsoft.com/office/drawing/2014/chart" uri="{C3380CC4-5D6E-409C-BE32-E72D297353CC}">
                <c16:uniqueId val="{00000002-C34E-46C1-8B97-CD0B0D82127D}"/>
              </c:ext>
            </c:extLst>
          </c:dPt>
          <c:dPt>
            <c:idx val="4"/>
            <c:invertIfNegative val="0"/>
            <c:bubble3D val="0"/>
            <c:extLst>
              <c:ext xmlns:c16="http://schemas.microsoft.com/office/drawing/2014/chart" uri="{C3380CC4-5D6E-409C-BE32-E72D297353CC}">
                <c16:uniqueId val="{00000005-EDB1-4480-AE02-B5EA4DF9EF66}"/>
              </c:ext>
            </c:extLst>
          </c:dPt>
          <c:cat>
            <c:strRef>
              <c:f>Plan1!$A$3:$A$14</c:f>
              <c:strCache>
                <c:ptCount val="12"/>
                <c:pt idx="0">
                  <c:v>Janeiro</c:v>
                </c:pt>
                <c:pt idx="1">
                  <c:v>Fevereiro</c:v>
                </c:pt>
                <c:pt idx="2">
                  <c:v>Março</c:v>
                </c:pt>
                <c:pt idx="3">
                  <c:v>Abril</c:v>
                </c:pt>
                <c:pt idx="4">
                  <c:v>Maio</c:v>
                </c:pt>
                <c:pt idx="5">
                  <c:v>Junho</c:v>
                </c:pt>
                <c:pt idx="6">
                  <c:v>Julho</c:v>
                </c:pt>
                <c:pt idx="7">
                  <c:v>Agosto</c:v>
                </c:pt>
                <c:pt idx="8">
                  <c:v>Setembro</c:v>
                </c:pt>
                <c:pt idx="9">
                  <c:v>Outubro</c:v>
                </c:pt>
                <c:pt idx="10">
                  <c:v>Novembro</c:v>
                </c:pt>
                <c:pt idx="11">
                  <c:v>Dezembro</c:v>
                </c:pt>
              </c:strCache>
            </c:strRef>
          </c:cat>
          <c:val>
            <c:numRef>
              <c:f>Plan1!$B$3:$B$14</c:f>
              <c:numCache>
                <c:formatCode>#,##0.00</c:formatCode>
                <c:ptCount val="12"/>
                <c:pt idx="0">
                  <c:v>5888737.4699999997</c:v>
                </c:pt>
                <c:pt idx="1">
                  <c:v>7365474.2699999996</c:v>
                </c:pt>
                <c:pt idx="2">
                  <c:v>5455469.1299999999</c:v>
                </c:pt>
                <c:pt idx="3">
                  <c:v>6405484.71</c:v>
                </c:pt>
                <c:pt idx="4">
                  <c:v>6216309.0199999996</c:v>
                </c:pt>
                <c:pt idx="5">
                  <c:v>8307217.4299999997</c:v>
                </c:pt>
                <c:pt idx="6">
                  <c:v>9354837.7400000002</c:v>
                </c:pt>
                <c:pt idx="7">
                  <c:v>6290984.4900000002</c:v>
                </c:pt>
                <c:pt idx="8">
                  <c:v>7049280.9900000002</c:v>
                </c:pt>
                <c:pt idx="9">
                  <c:v>6190533.1100000003</c:v>
                </c:pt>
                <c:pt idx="10">
                  <c:v>7095456.3399999999</c:v>
                </c:pt>
                <c:pt idx="11">
                  <c:v>9212731.4100000001</c:v>
                </c:pt>
              </c:numCache>
            </c:numRef>
          </c:val>
          <c:extLst>
            <c:ext xmlns:c16="http://schemas.microsoft.com/office/drawing/2014/chart" uri="{C3380CC4-5D6E-409C-BE32-E72D297353CC}">
              <c16:uniqueId val="{00000000-0040-457F-897D-FD7DE7270899}"/>
            </c:ext>
          </c:extLst>
        </c:ser>
        <c:ser>
          <c:idx val="1"/>
          <c:order val="1"/>
          <c:tx>
            <c:strRef>
              <c:f>Plan1!$C$2</c:f>
              <c:strCache>
                <c:ptCount val="1"/>
                <c:pt idx="0">
                  <c:v>MUNICÍPIO</c:v>
                </c:pt>
              </c:strCache>
            </c:strRef>
          </c:tx>
          <c:spPr>
            <a:solidFill>
              <a:srgbClr val="99FF99"/>
            </a:solidFill>
          </c:spPr>
          <c:invertIfNegative val="0"/>
          <c:cat>
            <c:strRef>
              <c:f>Plan1!$A$3:$A$14</c:f>
              <c:strCache>
                <c:ptCount val="12"/>
                <c:pt idx="0">
                  <c:v>Janeiro</c:v>
                </c:pt>
                <c:pt idx="1">
                  <c:v>Fevereiro</c:v>
                </c:pt>
                <c:pt idx="2">
                  <c:v>Março</c:v>
                </c:pt>
                <c:pt idx="3">
                  <c:v>Abril</c:v>
                </c:pt>
                <c:pt idx="4">
                  <c:v>Maio</c:v>
                </c:pt>
                <c:pt idx="5">
                  <c:v>Junho</c:v>
                </c:pt>
                <c:pt idx="6">
                  <c:v>Julho</c:v>
                </c:pt>
                <c:pt idx="7">
                  <c:v>Agosto</c:v>
                </c:pt>
                <c:pt idx="8">
                  <c:v>Setembro</c:v>
                </c:pt>
                <c:pt idx="9">
                  <c:v>Outubro</c:v>
                </c:pt>
                <c:pt idx="10">
                  <c:v>Novembro</c:v>
                </c:pt>
                <c:pt idx="11">
                  <c:v>Dezembro</c:v>
                </c:pt>
              </c:strCache>
            </c:strRef>
          </c:cat>
          <c:val>
            <c:numRef>
              <c:f>Plan1!$C$3:$C$14</c:f>
              <c:numCache>
                <c:formatCode>#,##0.00</c:formatCode>
                <c:ptCount val="12"/>
                <c:pt idx="0">
                  <c:v>6662216.4799999995</c:v>
                </c:pt>
                <c:pt idx="1">
                  <c:v>8506098.0999999996</c:v>
                </c:pt>
                <c:pt idx="2">
                  <c:v>6270141.6200000001</c:v>
                </c:pt>
                <c:pt idx="3">
                  <c:v>7231520</c:v>
                </c:pt>
                <c:pt idx="4">
                  <c:v>7113086.2899999991</c:v>
                </c:pt>
                <c:pt idx="5">
                  <c:v>9173469.4900000002</c:v>
                </c:pt>
                <c:pt idx="6">
                  <c:v>10230128.32</c:v>
                </c:pt>
                <c:pt idx="7">
                  <c:v>7170843.5200000005</c:v>
                </c:pt>
                <c:pt idx="8">
                  <c:v>7939837.7700000005</c:v>
                </c:pt>
                <c:pt idx="9">
                  <c:v>7097611.7700000005</c:v>
                </c:pt>
                <c:pt idx="10">
                  <c:v>8031625.0800000001</c:v>
                </c:pt>
                <c:pt idx="11">
                  <c:v>11045271.82</c:v>
                </c:pt>
              </c:numCache>
            </c:numRef>
          </c:val>
          <c:extLst>
            <c:ext xmlns:c16="http://schemas.microsoft.com/office/drawing/2014/chart" uri="{C3380CC4-5D6E-409C-BE32-E72D297353CC}">
              <c16:uniqueId val="{00000006-C168-4BEE-8CBC-6A9D9173DA7A}"/>
            </c:ext>
          </c:extLst>
        </c:ser>
        <c:dLbls>
          <c:showLegendKey val="0"/>
          <c:showVal val="0"/>
          <c:showCatName val="0"/>
          <c:showSerName val="0"/>
          <c:showPercent val="0"/>
          <c:showBubbleSize val="0"/>
        </c:dLbls>
        <c:gapWidth val="150"/>
        <c:shape val="box"/>
        <c:axId val="37758464"/>
        <c:axId val="155945792"/>
        <c:axId val="0"/>
      </c:bar3DChart>
      <c:catAx>
        <c:axId val="37758464"/>
        <c:scaling>
          <c:orientation val="minMax"/>
        </c:scaling>
        <c:delete val="0"/>
        <c:axPos val="b"/>
        <c:numFmt formatCode="General" sourceLinked="0"/>
        <c:majorTickMark val="out"/>
        <c:minorTickMark val="none"/>
        <c:tickLblPos val="nextTo"/>
        <c:crossAx val="155945792"/>
        <c:crosses val="autoZero"/>
        <c:auto val="1"/>
        <c:lblAlgn val="ctr"/>
        <c:lblOffset val="100"/>
        <c:noMultiLvlLbl val="0"/>
      </c:catAx>
      <c:valAx>
        <c:axId val="155945792"/>
        <c:scaling>
          <c:orientation val="minMax"/>
        </c:scaling>
        <c:delete val="0"/>
        <c:axPos val="l"/>
        <c:numFmt formatCode="#,##0.00" sourceLinked="1"/>
        <c:majorTickMark val="out"/>
        <c:minorTickMark val="none"/>
        <c:tickLblPos val="nextTo"/>
        <c:crossAx val="37758464"/>
        <c:crosses val="autoZero"/>
        <c:crossBetween val="between"/>
      </c:valAx>
    </c:plotArea>
    <c:legend>
      <c:legendPos val="t"/>
      <c:overlay val="0"/>
    </c:legend>
    <c:plotVisOnly val="1"/>
    <c:dispBlanksAs val="gap"/>
    <c:showDLblsOverMax val="0"/>
  </c:chart>
  <c:txPr>
    <a:bodyPr/>
    <a:lstStyle/>
    <a:p>
      <a:pPr>
        <a:defRPr sz="1800">
          <a:latin typeface="+mn-lt"/>
        </a:defRPr>
      </a:pPr>
      <a:endParaRPr lang="pt-B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Plan1!$B$2</c:f>
              <c:strCache>
                <c:ptCount val="1"/>
                <c:pt idx="0">
                  <c:v>Série 1</c:v>
                </c:pt>
              </c:strCache>
            </c:strRef>
          </c:tx>
          <c:spPr>
            <a:solidFill>
              <a:srgbClr val="002060"/>
            </a:solidFill>
          </c:spPr>
          <c:invertIfNegative val="0"/>
          <c:dPt>
            <c:idx val="0"/>
            <c:invertIfNegative val="0"/>
            <c:bubble3D val="0"/>
            <c:extLst>
              <c:ext xmlns:c16="http://schemas.microsoft.com/office/drawing/2014/chart" uri="{C3380CC4-5D6E-409C-BE32-E72D297353CC}">
                <c16:uniqueId val="{00000000-C34E-46C1-8B97-CD0B0D82127D}"/>
              </c:ext>
            </c:extLst>
          </c:dPt>
          <c:dPt>
            <c:idx val="2"/>
            <c:invertIfNegative val="0"/>
            <c:bubble3D val="0"/>
            <c:spPr>
              <a:solidFill>
                <a:srgbClr val="FF0000"/>
              </a:solidFill>
            </c:spPr>
            <c:extLst>
              <c:ext xmlns:c16="http://schemas.microsoft.com/office/drawing/2014/chart" uri="{C3380CC4-5D6E-409C-BE32-E72D297353CC}">
                <c16:uniqueId val="{00000007-C34E-46C1-8B97-CD0B0D82127D}"/>
              </c:ext>
            </c:extLst>
          </c:dPt>
          <c:dPt>
            <c:idx val="3"/>
            <c:invertIfNegative val="0"/>
            <c:bubble3D val="0"/>
            <c:extLst>
              <c:ext xmlns:c16="http://schemas.microsoft.com/office/drawing/2014/chart" uri="{C3380CC4-5D6E-409C-BE32-E72D297353CC}">
                <c16:uniqueId val="{00000002-C34E-46C1-8B97-CD0B0D82127D}"/>
              </c:ext>
            </c:extLst>
          </c:dPt>
          <c:dPt>
            <c:idx val="4"/>
            <c:invertIfNegative val="0"/>
            <c:bubble3D val="0"/>
            <c:extLst>
              <c:ext xmlns:c16="http://schemas.microsoft.com/office/drawing/2014/chart" uri="{C3380CC4-5D6E-409C-BE32-E72D297353CC}">
                <c16:uniqueId val="{00000005-EDB1-4480-AE02-B5EA4DF9EF66}"/>
              </c:ext>
            </c:extLst>
          </c:dPt>
          <c:dPt>
            <c:idx val="6"/>
            <c:invertIfNegative val="0"/>
            <c:bubble3D val="0"/>
            <c:extLst>
              <c:ext xmlns:c16="http://schemas.microsoft.com/office/drawing/2014/chart" uri="{C3380CC4-5D6E-409C-BE32-E72D297353CC}">
                <c16:uniqueId val="{00000009-498A-4373-BD49-3C3BE92B881E}"/>
              </c:ext>
            </c:extLst>
          </c:dPt>
          <c:dPt>
            <c:idx val="7"/>
            <c:invertIfNegative val="0"/>
            <c:bubble3D val="0"/>
            <c:extLst>
              <c:ext xmlns:c16="http://schemas.microsoft.com/office/drawing/2014/chart" uri="{C3380CC4-5D6E-409C-BE32-E72D297353CC}">
                <c16:uniqueId val="{00000008-C23F-43D7-BF42-7D0C664E9FBC}"/>
              </c:ext>
            </c:extLst>
          </c:dPt>
          <c:dPt>
            <c:idx val="8"/>
            <c:invertIfNegative val="0"/>
            <c:bubble3D val="0"/>
            <c:extLst>
              <c:ext xmlns:c16="http://schemas.microsoft.com/office/drawing/2014/chart" uri="{C3380CC4-5D6E-409C-BE32-E72D297353CC}">
                <c16:uniqueId val="{00000006-C23F-43D7-BF42-7D0C664E9FBC}"/>
              </c:ext>
            </c:extLst>
          </c:dPt>
          <c:dPt>
            <c:idx val="11"/>
            <c:invertIfNegative val="0"/>
            <c:bubble3D val="0"/>
            <c:spPr>
              <a:solidFill>
                <a:srgbClr val="33CC33"/>
              </a:solidFill>
            </c:spPr>
            <c:extLst>
              <c:ext xmlns:c16="http://schemas.microsoft.com/office/drawing/2014/chart" uri="{C3380CC4-5D6E-409C-BE32-E72D297353CC}">
                <c16:uniqueId val="{00000007-C23F-43D7-BF42-7D0C664E9FBC}"/>
              </c:ext>
            </c:extLst>
          </c:dPt>
          <c:cat>
            <c:numRef>
              <c:f>Plan1!$A$3:$A$14</c:f>
              <c:numCache>
                <c:formatCode>mmm\-yy</c:formatCode>
                <c:ptCount val="12"/>
                <c:pt idx="0">
                  <c:v>45658</c:v>
                </c:pt>
                <c:pt idx="1">
                  <c:v>45689</c:v>
                </c:pt>
                <c:pt idx="2">
                  <c:v>45717</c:v>
                </c:pt>
                <c:pt idx="3">
                  <c:v>45748</c:v>
                </c:pt>
                <c:pt idx="4">
                  <c:v>45778</c:v>
                </c:pt>
                <c:pt idx="5">
                  <c:v>45809</c:v>
                </c:pt>
                <c:pt idx="6">
                  <c:v>45839</c:v>
                </c:pt>
                <c:pt idx="7">
                  <c:v>45870</c:v>
                </c:pt>
                <c:pt idx="8">
                  <c:v>45901</c:v>
                </c:pt>
                <c:pt idx="9">
                  <c:v>45931</c:v>
                </c:pt>
                <c:pt idx="10">
                  <c:v>45962</c:v>
                </c:pt>
                <c:pt idx="11">
                  <c:v>45992</c:v>
                </c:pt>
              </c:numCache>
            </c:numRef>
          </c:cat>
          <c:val>
            <c:numRef>
              <c:f>Plan1!$B$3:$B$14</c:f>
              <c:numCache>
                <c:formatCode>#,##0.00</c:formatCode>
                <c:ptCount val="12"/>
                <c:pt idx="0">
                  <c:v>5806305.9299999997</c:v>
                </c:pt>
                <c:pt idx="1">
                  <c:v>7283502.2699999996</c:v>
                </c:pt>
                <c:pt idx="2">
                  <c:v>5376533.1299999999</c:v>
                </c:pt>
                <c:pt idx="3">
                  <c:v>6326548.71</c:v>
                </c:pt>
                <c:pt idx="4">
                  <c:v>6004165.0199999996</c:v>
                </c:pt>
                <c:pt idx="5">
                  <c:v>5809542.4299999997</c:v>
                </c:pt>
                <c:pt idx="6">
                  <c:v>6777987.1600000001</c:v>
                </c:pt>
                <c:pt idx="7">
                  <c:v>5675180.9100000001</c:v>
                </c:pt>
                <c:pt idx="8">
                  <c:v>6609476.6299999999</c:v>
                </c:pt>
                <c:pt idx="9">
                  <c:v>5545491.29</c:v>
                </c:pt>
                <c:pt idx="10">
                  <c:v>6616641.7599999998</c:v>
                </c:pt>
                <c:pt idx="11">
                  <c:v>8814136.8900000006</c:v>
                </c:pt>
              </c:numCache>
            </c:numRef>
          </c:val>
          <c:extLst>
            <c:ext xmlns:c16="http://schemas.microsoft.com/office/drawing/2014/chart" uri="{C3380CC4-5D6E-409C-BE32-E72D297353CC}">
              <c16:uniqueId val="{00000000-0040-457F-897D-FD7DE7270899}"/>
            </c:ext>
          </c:extLst>
        </c:ser>
        <c:dLbls>
          <c:showLegendKey val="0"/>
          <c:showVal val="0"/>
          <c:showCatName val="0"/>
          <c:showSerName val="0"/>
          <c:showPercent val="0"/>
          <c:showBubbleSize val="0"/>
        </c:dLbls>
        <c:gapWidth val="150"/>
        <c:shape val="box"/>
        <c:axId val="39331840"/>
        <c:axId val="155949248"/>
        <c:axId val="0"/>
      </c:bar3DChart>
      <c:dateAx>
        <c:axId val="39331840"/>
        <c:scaling>
          <c:orientation val="minMax"/>
        </c:scaling>
        <c:delete val="0"/>
        <c:axPos val="b"/>
        <c:numFmt formatCode="[$-416]mmm/yy;@" sourceLinked="0"/>
        <c:majorTickMark val="out"/>
        <c:minorTickMark val="none"/>
        <c:tickLblPos val="nextTo"/>
        <c:crossAx val="155949248"/>
        <c:crosses val="autoZero"/>
        <c:auto val="1"/>
        <c:lblOffset val="100"/>
        <c:baseTimeUnit val="months"/>
      </c:dateAx>
      <c:valAx>
        <c:axId val="155949248"/>
        <c:scaling>
          <c:orientation val="minMax"/>
        </c:scaling>
        <c:delete val="0"/>
        <c:axPos val="l"/>
        <c:numFmt formatCode="#,##0.00" sourceLinked="1"/>
        <c:majorTickMark val="out"/>
        <c:minorTickMark val="none"/>
        <c:tickLblPos val="nextTo"/>
        <c:crossAx val="39331840"/>
        <c:crosses val="autoZero"/>
        <c:crossBetween val="between"/>
      </c:valAx>
    </c:plotArea>
    <c:plotVisOnly val="1"/>
    <c:dispBlanksAs val="gap"/>
    <c:showDLblsOverMax val="0"/>
  </c:chart>
  <c:txPr>
    <a:bodyPr/>
    <a:lstStyle/>
    <a:p>
      <a:pPr>
        <a:defRPr sz="1800"/>
      </a:pPr>
      <a:endParaRPr lang="pt-B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Plan1!$B$1</c:f>
              <c:strCache>
                <c:ptCount val="1"/>
                <c:pt idx="0">
                  <c:v>Série 1</c:v>
                </c:pt>
              </c:strCache>
            </c:strRef>
          </c:tx>
          <c:spPr>
            <a:solidFill>
              <a:srgbClr val="002060"/>
            </a:solidFill>
          </c:spPr>
          <c:invertIfNegative val="0"/>
          <c:dPt>
            <c:idx val="0"/>
            <c:invertIfNegative val="0"/>
            <c:bubble3D val="0"/>
            <c:spPr>
              <a:solidFill>
                <a:srgbClr val="33CC33"/>
              </a:solidFill>
            </c:spPr>
            <c:extLst>
              <c:ext xmlns:c16="http://schemas.microsoft.com/office/drawing/2014/chart" uri="{C3380CC4-5D6E-409C-BE32-E72D297353CC}">
                <c16:uniqueId val="{00000001-B2F9-45CA-A4A3-89D89C5A2D47}"/>
              </c:ext>
            </c:extLst>
          </c:dPt>
          <c:dPt>
            <c:idx val="1"/>
            <c:invertIfNegative val="0"/>
            <c:bubble3D val="0"/>
            <c:extLst>
              <c:ext xmlns:c16="http://schemas.microsoft.com/office/drawing/2014/chart" uri="{C3380CC4-5D6E-409C-BE32-E72D297353CC}">
                <c16:uniqueId val="{00000002-B2F9-45CA-A4A3-89D89C5A2D47}"/>
              </c:ext>
            </c:extLst>
          </c:dPt>
          <c:dPt>
            <c:idx val="2"/>
            <c:invertIfNegative val="0"/>
            <c:bubble3D val="0"/>
            <c:extLst>
              <c:ext xmlns:c16="http://schemas.microsoft.com/office/drawing/2014/chart" uri="{C3380CC4-5D6E-409C-BE32-E72D297353CC}">
                <c16:uniqueId val="{00000008-B2F9-45CA-A4A3-89D89C5A2D47}"/>
              </c:ext>
            </c:extLst>
          </c:dPt>
          <c:dPt>
            <c:idx val="3"/>
            <c:invertIfNegative val="0"/>
            <c:bubble3D val="0"/>
            <c:extLst>
              <c:ext xmlns:c16="http://schemas.microsoft.com/office/drawing/2014/chart" uri="{C3380CC4-5D6E-409C-BE32-E72D297353CC}">
                <c16:uniqueId val="{00000003-B2F9-45CA-A4A3-89D89C5A2D47}"/>
              </c:ext>
            </c:extLst>
          </c:dPt>
          <c:dPt>
            <c:idx val="4"/>
            <c:invertIfNegative val="0"/>
            <c:bubble3D val="0"/>
            <c:extLst>
              <c:ext xmlns:c16="http://schemas.microsoft.com/office/drawing/2014/chart" uri="{C3380CC4-5D6E-409C-BE32-E72D297353CC}">
                <c16:uniqueId val="{00000009-C1F9-499D-AAF6-3D74C520F716}"/>
              </c:ext>
            </c:extLst>
          </c:dPt>
          <c:dPt>
            <c:idx val="7"/>
            <c:invertIfNegative val="0"/>
            <c:bubble3D val="0"/>
            <c:extLst>
              <c:ext xmlns:c16="http://schemas.microsoft.com/office/drawing/2014/chart" uri="{C3380CC4-5D6E-409C-BE32-E72D297353CC}">
                <c16:uniqueId val="{00000004-B2F9-45CA-A4A3-89D89C5A2D47}"/>
              </c:ext>
            </c:extLst>
          </c:dPt>
          <c:dPt>
            <c:idx val="8"/>
            <c:invertIfNegative val="0"/>
            <c:bubble3D val="0"/>
            <c:spPr>
              <a:solidFill>
                <a:srgbClr val="002060"/>
              </a:solidFill>
            </c:spPr>
            <c:extLst>
              <c:ext xmlns:c16="http://schemas.microsoft.com/office/drawing/2014/chart" uri="{C3380CC4-5D6E-409C-BE32-E72D297353CC}">
                <c16:uniqueId val="{00000008-9CDC-4855-81D3-2C717C9C875E}"/>
              </c:ext>
            </c:extLst>
          </c:dPt>
          <c:dPt>
            <c:idx val="10"/>
            <c:invertIfNegative val="0"/>
            <c:bubble3D val="0"/>
            <c:spPr>
              <a:solidFill>
                <a:srgbClr val="002060"/>
              </a:solidFill>
            </c:spPr>
            <c:extLst>
              <c:ext xmlns:c16="http://schemas.microsoft.com/office/drawing/2014/chart" uri="{C3380CC4-5D6E-409C-BE32-E72D297353CC}">
                <c16:uniqueId val="{0000000A-EA35-40C0-B5C7-CEE53BED30CD}"/>
              </c:ext>
            </c:extLst>
          </c:dPt>
          <c:dPt>
            <c:idx val="11"/>
            <c:invertIfNegative val="0"/>
            <c:bubble3D val="0"/>
            <c:spPr>
              <a:solidFill>
                <a:srgbClr val="FF0000"/>
              </a:solidFill>
            </c:spPr>
            <c:extLst>
              <c:ext xmlns:c16="http://schemas.microsoft.com/office/drawing/2014/chart" uri="{C3380CC4-5D6E-409C-BE32-E72D297353CC}">
                <c16:uniqueId val="{00000006-B2F9-45CA-A4A3-89D89C5A2D47}"/>
              </c:ext>
            </c:extLst>
          </c:dPt>
          <c:cat>
            <c:numRef>
              <c:f>Plan1!$A$2:$A$14</c:f>
              <c:numCache>
                <c:formatCode>mmm\-yy</c:formatCode>
                <c:ptCount val="13"/>
                <c:pt idx="0">
                  <c:v>45658</c:v>
                </c:pt>
                <c:pt idx="1">
                  <c:v>45689</c:v>
                </c:pt>
                <c:pt idx="2">
                  <c:v>45717</c:v>
                </c:pt>
                <c:pt idx="3">
                  <c:v>45748</c:v>
                </c:pt>
                <c:pt idx="4">
                  <c:v>45778</c:v>
                </c:pt>
                <c:pt idx="5">
                  <c:v>45809</c:v>
                </c:pt>
                <c:pt idx="6">
                  <c:v>45839</c:v>
                </c:pt>
                <c:pt idx="7">
                  <c:v>45870</c:v>
                </c:pt>
                <c:pt idx="8">
                  <c:v>45901</c:v>
                </c:pt>
                <c:pt idx="9">
                  <c:v>45931</c:v>
                </c:pt>
                <c:pt idx="10">
                  <c:v>45962</c:v>
                </c:pt>
                <c:pt idx="11">
                  <c:v>45992</c:v>
                </c:pt>
              </c:numCache>
            </c:numRef>
          </c:cat>
          <c:val>
            <c:numRef>
              <c:f>Plan1!$B$2:$B$14</c:f>
              <c:numCache>
                <c:formatCode>#,##0.00</c:formatCode>
                <c:ptCount val="13"/>
                <c:pt idx="0">
                  <c:v>1493971.58</c:v>
                </c:pt>
                <c:pt idx="1">
                  <c:v>1781843.07</c:v>
                </c:pt>
                <c:pt idx="2">
                  <c:v>1959042.71</c:v>
                </c:pt>
                <c:pt idx="3">
                  <c:v>2141174.86</c:v>
                </c:pt>
                <c:pt idx="4">
                  <c:v>2103601.4500000002</c:v>
                </c:pt>
                <c:pt idx="5">
                  <c:v>2152841.23</c:v>
                </c:pt>
                <c:pt idx="6">
                  <c:v>2178048.2799999998</c:v>
                </c:pt>
                <c:pt idx="7">
                  <c:v>2093884.97</c:v>
                </c:pt>
                <c:pt idx="8">
                  <c:v>2146522.16</c:v>
                </c:pt>
                <c:pt idx="9">
                  <c:v>2180901.3199999998</c:v>
                </c:pt>
                <c:pt idx="10">
                  <c:v>2183055.9900000002</c:v>
                </c:pt>
                <c:pt idx="11">
                  <c:v>4389262.72</c:v>
                </c:pt>
              </c:numCache>
            </c:numRef>
          </c:val>
          <c:extLst>
            <c:ext xmlns:c16="http://schemas.microsoft.com/office/drawing/2014/chart" uri="{C3380CC4-5D6E-409C-BE32-E72D297353CC}">
              <c16:uniqueId val="{00000000-8A0E-42E7-8BFC-3ED2EB828A3D}"/>
            </c:ext>
          </c:extLst>
        </c:ser>
        <c:dLbls>
          <c:showLegendKey val="0"/>
          <c:showVal val="0"/>
          <c:showCatName val="0"/>
          <c:showSerName val="0"/>
          <c:showPercent val="0"/>
          <c:showBubbleSize val="0"/>
        </c:dLbls>
        <c:gapWidth val="150"/>
        <c:shape val="box"/>
        <c:axId val="38725120"/>
        <c:axId val="38987456"/>
        <c:axId val="0"/>
      </c:bar3DChart>
      <c:dateAx>
        <c:axId val="38725120"/>
        <c:scaling>
          <c:orientation val="minMax"/>
        </c:scaling>
        <c:delete val="0"/>
        <c:axPos val="b"/>
        <c:numFmt formatCode="mmm\-yy" sourceLinked="1"/>
        <c:majorTickMark val="out"/>
        <c:minorTickMark val="none"/>
        <c:tickLblPos val="nextTo"/>
        <c:crossAx val="38987456"/>
        <c:crosses val="autoZero"/>
        <c:auto val="1"/>
        <c:lblOffset val="100"/>
        <c:baseTimeUnit val="months"/>
      </c:dateAx>
      <c:valAx>
        <c:axId val="38987456"/>
        <c:scaling>
          <c:orientation val="minMax"/>
        </c:scaling>
        <c:delete val="0"/>
        <c:axPos val="l"/>
        <c:majorGridlines/>
        <c:numFmt formatCode="#,##0.00" sourceLinked="1"/>
        <c:majorTickMark val="out"/>
        <c:minorTickMark val="none"/>
        <c:tickLblPos val="nextTo"/>
        <c:crossAx val="38725120"/>
        <c:crosses val="autoZero"/>
        <c:crossBetween val="between"/>
      </c:valAx>
    </c:plotArea>
    <c:plotVisOnly val="1"/>
    <c:dispBlanksAs val="gap"/>
    <c:showDLblsOverMax val="0"/>
  </c:chart>
  <c:txPr>
    <a:bodyPr/>
    <a:lstStyle/>
    <a:p>
      <a:pPr>
        <a:defRPr sz="1800"/>
      </a:pPr>
      <a:endParaRPr lang="pt-BR"/>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view3D>
      <c:rotX val="15"/>
      <c:rotY val="20"/>
      <c:rAngAx val="1"/>
    </c:view3D>
    <c:floor>
      <c:thickness val="0"/>
    </c:floor>
    <c:sideWall>
      <c:thickness val="0"/>
    </c:sideWall>
    <c:backWall>
      <c:thickness val="0"/>
    </c:backWall>
    <c:plotArea>
      <c:layout>
        <c:manualLayout>
          <c:layoutTarget val="inner"/>
          <c:xMode val="edge"/>
          <c:yMode val="edge"/>
          <c:x val="9.694127296587926E-2"/>
          <c:y val="0.11349842894948994"/>
          <c:w val="0.88722287839020109"/>
          <c:h val="0.61944461375145388"/>
        </c:manualLayout>
      </c:layout>
      <c:bar3DChart>
        <c:barDir val="col"/>
        <c:grouping val="clustered"/>
        <c:varyColors val="0"/>
        <c:ser>
          <c:idx val="0"/>
          <c:order val="0"/>
          <c:tx>
            <c:strRef>
              <c:f>Plan1!$B$1</c:f>
              <c:strCache>
                <c:ptCount val="1"/>
                <c:pt idx="0">
                  <c:v>Prefeitura</c:v>
                </c:pt>
              </c:strCache>
            </c:strRef>
          </c:tx>
          <c:spPr>
            <a:solidFill>
              <a:srgbClr val="002060"/>
            </a:solidFill>
            <a:ln>
              <a:solidFill>
                <a:schemeClr val="tx1"/>
              </a:solidFill>
            </a:ln>
          </c:spPr>
          <c:invertIfNegative val="0"/>
          <c:cat>
            <c:strRef>
              <c:f>Plan1!$A$2:$A$13</c:f>
              <c:strCache>
                <c:ptCount val="12"/>
                <c:pt idx="0">
                  <c:v>Janeiro</c:v>
                </c:pt>
                <c:pt idx="1">
                  <c:v>Fevereiro</c:v>
                </c:pt>
                <c:pt idx="2">
                  <c:v>Março</c:v>
                </c:pt>
                <c:pt idx="3">
                  <c:v>Abril</c:v>
                </c:pt>
                <c:pt idx="4">
                  <c:v>Maio</c:v>
                </c:pt>
                <c:pt idx="5">
                  <c:v>Junho</c:v>
                </c:pt>
                <c:pt idx="6">
                  <c:v>Julho</c:v>
                </c:pt>
                <c:pt idx="7">
                  <c:v>Agosto</c:v>
                </c:pt>
                <c:pt idx="8">
                  <c:v>Setembro</c:v>
                </c:pt>
                <c:pt idx="9">
                  <c:v>Outubro</c:v>
                </c:pt>
                <c:pt idx="10">
                  <c:v>Novembro</c:v>
                </c:pt>
                <c:pt idx="11">
                  <c:v>Dezembro</c:v>
                </c:pt>
              </c:strCache>
            </c:strRef>
          </c:cat>
          <c:val>
            <c:numRef>
              <c:f>Plan1!$B$2:$B$13</c:f>
              <c:numCache>
                <c:formatCode>#,##0.00</c:formatCode>
                <c:ptCount val="12"/>
                <c:pt idx="0">
                  <c:v>26413129.609999999</c:v>
                </c:pt>
                <c:pt idx="1">
                  <c:v>4149447.06</c:v>
                </c:pt>
                <c:pt idx="2">
                  <c:v>3309632.74</c:v>
                </c:pt>
                <c:pt idx="3">
                  <c:v>3002780.41</c:v>
                </c:pt>
                <c:pt idx="4">
                  <c:v>4335325.9000000004</c:v>
                </c:pt>
                <c:pt idx="5">
                  <c:v>3552712.58</c:v>
                </c:pt>
                <c:pt idx="6">
                  <c:v>13525621.869999999</c:v>
                </c:pt>
                <c:pt idx="7">
                  <c:v>3206052.23</c:v>
                </c:pt>
                <c:pt idx="8">
                  <c:v>5029062.47</c:v>
                </c:pt>
                <c:pt idx="9">
                  <c:v>2790773.7</c:v>
                </c:pt>
                <c:pt idx="10">
                  <c:v>6261969.3200000003</c:v>
                </c:pt>
                <c:pt idx="11">
                  <c:v>-6532.38</c:v>
                </c:pt>
              </c:numCache>
            </c:numRef>
          </c:val>
          <c:extLst>
            <c:ext xmlns:c16="http://schemas.microsoft.com/office/drawing/2014/chart" uri="{C3380CC4-5D6E-409C-BE32-E72D297353CC}">
              <c16:uniqueId val="{00000000-F6F0-4682-B037-429E1837796B}"/>
            </c:ext>
          </c:extLst>
        </c:ser>
        <c:ser>
          <c:idx val="1"/>
          <c:order val="1"/>
          <c:tx>
            <c:strRef>
              <c:f>Plan1!$C$1</c:f>
              <c:strCache>
                <c:ptCount val="1"/>
                <c:pt idx="0">
                  <c:v>Município</c:v>
                </c:pt>
              </c:strCache>
            </c:strRef>
          </c:tx>
          <c:spPr>
            <a:solidFill>
              <a:srgbClr val="FFC000"/>
            </a:solidFill>
            <a:ln>
              <a:solidFill>
                <a:schemeClr val="tx1"/>
              </a:solidFill>
            </a:ln>
          </c:spPr>
          <c:invertIfNegative val="0"/>
          <c:cat>
            <c:strRef>
              <c:f>Plan1!$A$2:$A$13</c:f>
              <c:strCache>
                <c:ptCount val="12"/>
                <c:pt idx="0">
                  <c:v>Janeiro</c:v>
                </c:pt>
                <c:pt idx="1">
                  <c:v>Fevereiro</c:v>
                </c:pt>
                <c:pt idx="2">
                  <c:v>Março</c:v>
                </c:pt>
                <c:pt idx="3">
                  <c:v>Abril</c:v>
                </c:pt>
                <c:pt idx="4">
                  <c:v>Maio</c:v>
                </c:pt>
                <c:pt idx="5">
                  <c:v>Junho</c:v>
                </c:pt>
                <c:pt idx="6">
                  <c:v>Julho</c:v>
                </c:pt>
                <c:pt idx="7">
                  <c:v>Agosto</c:v>
                </c:pt>
                <c:pt idx="8">
                  <c:v>Setembro</c:v>
                </c:pt>
                <c:pt idx="9">
                  <c:v>Outubro</c:v>
                </c:pt>
                <c:pt idx="10">
                  <c:v>Novembro</c:v>
                </c:pt>
                <c:pt idx="11">
                  <c:v>Dezembro</c:v>
                </c:pt>
              </c:strCache>
            </c:strRef>
          </c:cat>
          <c:val>
            <c:numRef>
              <c:f>Plan1!$C$2:$C$13</c:f>
              <c:numCache>
                <c:formatCode>#,##0.00</c:formatCode>
                <c:ptCount val="12"/>
                <c:pt idx="0">
                  <c:v>39574594.25</c:v>
                </c:pt>
                <c:pt idx="1">
                  <c:v>4374819.5200000005</c:v>
                </c:pt>
                <c:pt idx="2">
                  <c:v>3334991.9000000004</c:v>
                </c:pt>
                <c:pt idx="3">
                  <c:v>3104708.98</c:v>
                </c:pt>
                <c:pt idx="4">
                  <c:v>4355583.2200000007</c:v>
                </c:pt>
                <c:pt idx="5">
                  <c:v>3574736.85</c:v>
                </c:pt>
                <c:pt idx="6">
                  <c:v>13533944.92</c:v>
                </c:pt>
                <c:pt idx="7">
                  <c:v>3383745.28</c:v>
                </c:pt>
                <c:pt idx="8">
                  <c:v>5043072.13</c:v>
                </c:pt>
                <c:pt idx="9">
                  <c:v>2807752.35</c:v>
                </c:pt>
                <c:pt idx="10">
                  <c:v>6494824.9100000001</c:v>
                </c:pt>
                <c:pt idx="11">
                  <c:v>86549.6</c:v>
                </c:pt>
              </c:numCache>
            </c:numRef>
          </c:val>
          <c:extLst>
            <c:ext xmlns:c16="http://schemas.microsoft.com/office/drawing/2014/chart" uri="{C3380CC4-5D6E-409C-BE32-E72D297353CC}">
              <c16:uniqueId val="{00000000-62CE-43C4-84F3-3E1DAA9B3872}"/>
            </c:ext>
          </c:extLst>
        </c:ser>
        <c:dLbls>
          <c:showLegendKey val="0"/>
          <c:showVal val="0"/>
          <c:showCatName val="0"/>
          <c:showSerName val="0"/>
          <c:showPercent val="0"/>
          <c:showBubbleSize val="0"/>
        </c:dLbls>
        <c:gapWidth val="150"/>
        <c:shape val="box"/>
        <c:axId val="158985728"/>
        <c:axId val="38992640"/>
        <c:axId val="0"/>
      </c:bar3DChart>
      <c:catAx>
        <c:axId val="158985728"/>
        <c:scaling>
          <c:orientation val="minMax"/>
        </c:scaling>
        <c:delete val="0"/>
        <c:axPos val="b"/>
        <c:numFmt formatCode="General" sourceLinked="0"/>
        <c:majorTickMark val="out"/>
        <c:minorTickMark val="none"/>
        <c:tickLblPos val="nextTo"/>
        <c:crossAx val="38992640"/>
        <c:crosses val="autoZero"/>
        <c:auto val="1"/>
        <c:lblAlgn val="ctr"/>
        <c:lblOffset val="100"/>
        <c:noMultiLvlLbl val="0"/>
      </c:catAx>
      <c:valAx>
        <c:axId val="38992640"/>
        <c:scaling>
          <c:orientation val="minMax"/>
        </c:scaling>
        <c:delete val="0"/>
        <c:axPos val="l"/>
        <c:majorGridlines/>
        <c:numFmt formatCode="#,##0.00" sourceLinked="1"/>
        <c:majorTickMark val="out"/>
        <c:minorTickMark val="none"/>
        <c:tickLblPos val="nextTo"/>
        <c:crossAx val="158985728"/>
        <c:crosses val="autoZero"/>
        <c:crossBetween val="between"/>
      </c:valAx>
    </c:plotArea>
    <c:legend>
      <c:legendPos val="r"/>
      <c:layout>
        <c:manualLayout>
          <c:xMode val="edge"/>
          <c:yMode val="edge"/>
          <c:x val="1.8968722659667538E-3"/>
          <c:y val="5.3754975509741083E-3"/>
          <c:w val="0.95402865266841641"/>
          <c:h val="8.0643468220227804E-2"/>
        </c:manualLayout>
      </c:layout>
      <c:overlay val="0"/>
      <c:txPr>
        <a:bodyPr/>
        <a:lstStyle/>
        <a:p>
          <a:pPr>
            <a:defRPr sz="2800"/>
          </a:pPr>
          <a:endParaRPr lang="pt-BR"/>
        </a:p>
      </c:txPr>
    </c:legend>
    <c:plotVisOnly val="1"/>
    <c:dispBlanksAs val="gap"/>
    <c:showDLblsOverMax val="0"/>
  </c:chart>
  <c:txPr>
    <a:bodyPr/>
    <a:lstStyle/>
    <a:p>
      <a:pPr>
        <a:defRPr sz="1800"/>
      </a:pPr>
      <a:endParaRPr lang="pt-BR"/>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view3D>
      <c:rotX val="15"/>
      <c:rotY val="20"/>
      <c:rAngAx val="1"/>
    </c:view3D>
    <c:floor>
      <c:thickness val="0"/>
    </c:floor>
    <c:sideWall>
      <c:thickness val="0"/>
    </c:sideWall>
    <c:backWall>
      <c:thickness val="0"/>
    </c:backWall>
    <c:plotArea>
      <c:layout>
        <c:manualLayout>
          <c:layoutTarget val="inner"/>
          <c:xMode val="edge"/>
          <c:yMode val="edge"/>
          <c:x val="6.4996828521434805E-2"/>
          <c:y val="0.11349842894948994"/>
          <c:w val="0.91916732283464564"/>
          <c:h val="0.61944461375145388"/>
        </c:manualLayout>
      </c:layout>
      <c:bar3DChart>
        <c:barDir val="col"/>
        <c:grouping val="clustered"/>
        <c:varyColors val="0"/>
        <c:ser>
          <c:idx val="0"/>
          <c:order val="0"/>
          <c:tx>
            <c:strRef>
              <c:f>Plan1!$B$1</c:f>
              <c:strCache>
                <c:ptCount val="1"/>
                <c:pt idx="0">
                  <c:v>Prefeitura</c:v>
                </c:pt>
              </c:strCache>
            </c:strRef>
          </c:tx>
          <c:spPr>
            <a:solidFill>
              <a:srgbClr val="002060"/>
            </a:solidFill>
            <a:ln>
              <a:solidFill>
                <a:schemeClr val="tx1"/>
              </a:solidFill>
            </a:ln>
          </c:spPr>
          <c:invertIfNegative val="0"/>
          <c:cat>
            <c:strRef>
              <c:f>Plan1!$A$2:$A$13</c:f>
              <c:strCache>
                <c:ptCount val="12"/>
                <c:pt idx="0">
                  <c:v>Janeiro</c:v>
                </c:pt>
                <c:pt idx="1">
                  <c:v>Fevereiro</c:v>
                </c:pt>
                <c:pt idx="2">
                  <c:v>Março</c:v>
                </c:pt>
                <c:pt idx="3">
                  <c:v>Abril</c:v>
                </c:pt>
                <c:pt idx="4">
                  <c:v>Maio</c:v>
                </c:pt>
                <c:pt idx="5">
                  <c:v>Junho</c:v>
                </c:pt>
                <c:pt idx="6">
                  <c:v>Julho</c:v>
                </c:pt>
                <c:pt idx="7">
                  <c:v>Agosto</c:v>
                </c:pt>
                <c:pt idx="8">
                  <c:v>Setembro</c:v>
                </c:pt>
                <c:pt idx="9">
                  <c:v>Outubro</c:v>
                </c:pt>
                <c:pt idx="10">
                  <c:v>Novembro</c:v>
                </c:pt>
                <c:pt idx="11">
                  <c:v>Dezembro</c:v>
                </c:pt>
              </c:strCache>
            </c:strRef>
          </c:cat>
          <c:val>
            <c:numRef>
              <c:f>Plan1!$B$2:$B$13</c:f>
              <c:numCache>
                <c:formatCode>#,##0.00</c:formatCode>
                <c:ptCount val="12"/>
                <c:pt idx="0">
                  <c:v>2184966.19</c:v>
                </c:pt>
                <c:pt idx="1">
                  <c:v>4820132.3499999996</c:v>
                </c:pt>
                <c:pt idx="2">
                  <c:v>4017172.31</c:v>
                </c:pt>
                <c:pt idx="3">
                  <c:v>5437453.7400000002</c:v>
                </c:pt>
                <c:pt idx="4">
                  <c:v>5772517.7599999998</c:v>
                </c:pt>
                <c:pt idx="5">
                  <c:v>6470347.6799999997</c:v>
                </c:pt>
                <c:pt idx="6">
                  <c:v>5106881.62</c:v>
                </c:pt>
                <c:pt idx="7">
                  <c:v>5869406.46</c:v>
                </c:pt>
                <c:pt idx="8">
                  <c:v>6905103.25</c:v>
                </c:pt>
                <c:pt idx="9">
                  <c:v>7034239.5700000003</c:v>
                </c:pt>
                <c:pt idx="10">
                  <c:v>5751452.7400000002</c:v>
                </c:pt>
                <c:pt idx="11">
                  <c:v>10391832.07</c:v>
                </c:pt>
              </c:numCache>
            </c:numRef>
          </c:val>
          <c:extLst>
            <c:ext xmlns:c16="http://schemas.microsoft.com/office/drawing/2014/chart" uri="{C3380CC4-5D6E-409C-BE32-E72D297353CC}">
              <c16:uniqueId val="{00000000-F6F0-4682-B037-429E1837796B}"/>
            </c:ext>
          </c:extLst>
        </c:ser>
        <c:ser>
          <c:idx val="1"/>
          <c:order val="1"/>
          <c:tx>
            <c:strRef>
              <c:f>Plan1!$C$1</c:f>
              <c:strCache>
                <c:ptCount val="1"/>
                <c:pt idx="0">
                  <c:v>Município</c:v>
                </c:pt>
              </c:strCache>
            </c:strRef>
          </c:tx>
          <c:spPr>
            <a:solidFill>
              <a:srgbClr val="FFC000"/>
            </a:solidFill>
            <a:ln>
              <a:solidFill>
                <a:schemeClr val="tx1"/>
              </a:solidFill>
            </a:ln>
          </c:spPr>
          <c:invertIfNegative val="0"/>
          <c:cat>
            <c:strRef>
              <c:f>Plan1!$A$2:$A$13</c:f>
              <c:strCache>
                <c:ptCount val="12"/>
                <c:pt idx="0">
                  <c:v>Janeiro</c:v>
                </c:pt>
                <c:pt idx="1">
                  <c:v>Fevereiro</c:v>
                </c:pt>
                <c:pt idx="2">
                  <c:v>Março</c:v>
                </c:pt>
                <c:pt idx="3">
                  <c:v>Abril</c:v>
                </c:pt>
                <c:pt idx="4">
                  <c:v>Maio</c:v>
                </c:pt>
                <c:pt idx="5">
                  <c:v>Junho</c:v>
                </c:pt>
                <c:pt idx="6">
                  <c:v>Julho</c:v>
                </c:pt>
                <c:pt idx="7">
                  <c:v>Agosto</c:v>
                </c:pt>
                <c:pt idx="8">
                  <c:v>Setembro</c:v>
                </c:pt>
                <c:pt idx="9">
                  <c:v>Outubro</c:v>
                </c:pt>
                <c:pt idx="10">
                  <c:v>Novembro</c:v>
                </c:pt>
                <c:pt idx="11">
                  <c:v>Dezembro</c:v>
                </c:pt>
              </c:strCache>
            </c:strRef>
          </c:cat>
          <c:val>
            <c:numRef>
              <c:f>Plan1!$C$2:$C$13</c:f>
              <c:numCache>
                <c:formatCode>#,##0.00</c:formatCode>
                <c:ptCount val="12"/>
                <c:pt idx="0">
                  <c:v>3027358.5300000003</c:v>
                </c:pt>
                <c:pt idx="1">
                  <c:v>5023582.78</c:v>
                </c:pt>
                <c:pt idx="2">
                  <c:v>5008811.53</c:v>
                </c:pt>
                <c:pt idx="3">
                  <c:v>6442884.8700000001</c:v>
                </c:pt>
                <c:pt idx="4">
                  <c:v>6870166.8099999996</c:v>
                </c:pt>
                <c:pt idx="5">
                  <c:v>7535413.1399999997</c:v>
                </c:pt>
                <c:pt idx="6">
                  <c:v>6165275.6300000008</c:v>
                </c:pt>
                <c:pt idx="7">
                  <c:v>6952979.5700000003</c:v>
                </c:pt>
                <c:pt idx="8">
                  <c:v>8132452.1499999994</c:v>
                </c:pt>
                <c:pt idx="9">
                  <c:v>8127492.0700000003</c:v>
                </c:pt>
                <c:pt idx="10">
                  <c:v>6908629.2200000007</c:v>
                </c:pt>
                <c:pt idx="11">
                  <c:v>13531831.630000001</c:v>
                </c:pt>
              </c:numCache>
            </c:numRef>
          </c:val>
          <c:extLst>
            <c:ext xmlns:c16="http://schemas.microsoft.com/office/drawing/2014/chart" uri="{C3380CC4-5D6E-409C-BE32-E72D297353CC}">
              <c16:uniqueId val="{00000000-62CE-43C4-84F3-3E1DAA9B3872}"/>
            </c:ext>
          </c:extLst>
        </c:ser>
        <c:dLbls>
          <c:showLegendKey val="0"/>
          <c:showVal val="0"/>
          <c:showCatName val="0"/>
          <c:showSerName val="0"/>
          <c:showPercent val="0"/>
          <c:showBubbleSize val="0"/>
        </c:dLbls>
        <c:gapWidth val="150"/>
        <c:shape val="box"/>
        <c:axId val="168521728"/>
        <c:axId val="37610624"/>
        <c:axId val="0"/>
      </c:bar3DChart>
      <c:catAx>
        <c:axId val="168521728"/>
        <c:scaling>
          <c:orientation val="minMax"/>
        </c:scaling>
        <c:delete val="0"/>
        <c:axPos val="b"/>
        <c:numFmt formatCode="General" sourceLinked="0"/>
        <c:majorTickMark val="out"/>
        <c:minorTickMark val="none"/>
        <c:tickLblPos val="nextTo"/>
        <c:crossAx val="37610624"/>
        <c:crosses val="autoZero"/>
        <c:auto val="1"/>
        <c:lblAlgn val="ctr"/>
        <c:lblOffset val="100"/>
        <c:noMultiLvlLbl val="0"/>
      </c:catAx>
      <c:valAx>
        <c:axId val="37610624"/>
        <c:scaling>
          <c:orientation val="minMax"/>
        </c:scaling>
        <c:delete val="0"/>
        <c:axPos val="l"/>
        <c:majorGridlines/>
        <c:numFmt formatCode="#,##0.00" sourceLinked="1"/>
        <c:majorTickMark val="out"/>
        <c:minorTickMark val="none"/>
        <c:tickLblPos val="nextTo"/>
        <c:crossAx val="168521728"/>
        <c:crosses val="autoZero"/>
        <c:crossBetween val="between"/>
      </c:valAx>
    </c:plotArea>
    <c:legend>
      <c:legendPos val="r"/>
      <c:layout>
        <c:manualLayout>
          <c:xMode val="edge"/>
          <c:yMode val="edge"/>
          <c:x val="1.8968722659667538E-3"/>
          <c:y val="5.3754975509741083E-3"/>
          <c:w val="0.95402865266841641"/>
          <c:h val="8.0643468220227804E-2"/>
        </c:manualLayout>
      </c:layout>
      <c:overlay val="0"/>
      <c:txPr>
        <a:bodyPr/>
        <a:lstStyle/>
        <a:p>
          <a:pPr>
            <a:defRPr sz="2800"/>
          </a:pPr>
          <a:endParaRPr lang="pt-BR"/>
        </a:p>
      </c:txPr>
    </c:legend>
    <c:plotVisOnly val="1"/>
    <c:dispBlanksAs val="gap"/>
    <c:showDLblsOverMax val="0"/>
  </c:chart>
  <c:txPr>
    <a:bodyPr/>
    <a:lstStyle/>
    <a:p>
      <a:pPr>
        <a:defRPr sz="1800"/>
      </a:pPr>
      <a:endParaRPr lang="pt-BR"/>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0"/>
  <mc:AlternateContent xmlns:mc="http://schemas.openxmlformats.org/markup-compatibility/2006">
    <mc:Choice xmlns:c14="http://schemas.microsoft.com/office/drawing/2007/8/2/chart" Requires="c14">
      <c14:style val="118"/>
    </mc:Choice>
    <mc:Fallback>
      <c:style val="18"/>
    </mc:Fallback>
  </mc:AlternateContent>
  <c:chart>
    <c:autoTitleDeleted val="0"/>
    <c:view3D>
      <c:rotX val="15"/>
      <c:rotY val="20"/>
      <c:rAngAx val="1"/>
    </c:view3D>
    <c:floor>
      <c:thickness val="0"/>
    </c:floor>
    <c:sideWall>
      <c:thickness val="0"/>
    </c:sideWall>
    <c:backWall>
      <c:thickness val="0"/>
    </c:backWall>
    <c:plotArea>
      <c:layout>
        <c:manualLayout>
          <c:layoutTarget val="inner"/>
          <c:xMode val="edge"/>
          <c:yMode val="edge"/>
          <c:x val="6.9163495188101484E-2"/>
          <c:y val="0.11349842894948994"/>
          <c:w val="0.91500065616797899"/>
          <c:h val="0.61944461375145388"/>
        </c:manualLayout>
      </c:layout>
      <c:bar3DChart>
        <c:barDir val="col"/>
        <c:grouping val="clustered"/>
        <c:varyColors val="0"/>
        <c:ser>
          <c:idx val="0"/>
          <c:order val="0"/>
          <c:tx>
            <c:strRef>
              <c:f>Plan1!$B$1</c:f>
              <c:strCache>
                <c:ptCount val="1"/>
                <c:pt idx="0">
                  <c:v>Prefeitura</c:v>
                </c:pt>
              </c:strCache>
            </c:strRef>
          </c:tx>
          <c:spPr>
            <a:solidFill>
              <a:srgbClr val="002060"/>
            </a:solidFill>
            <a:ln>
              <a:solidFill>
                <a:schemeClr val="tx1"/>
              </a:solidFill>
            </a:ln>
          </c:spPr>
          <c:invertIfNegative val="0"/>
          <c:cat>
            <c:strRef>
              <c:f>Plan1!$A$2:$A$13</c:f>
              <c:strCache>
                <c:ptCount val="12"/>
                <c:pt idx="0">
                  <c:v>Janeiro</c:v>
                </c:pt>
                <c:pt idx="1">
                  <c:v>Fevereiro</c:v>
                </c:pt>
                <c:pt idx="2">
                  <c:v>Março</c:v>
                </c:pt>
                <c:pt idx="3">
                  <c:v>Abril</c:v>
                </c:pt>
                <c:pt idx="4">
                  <c:v>Maio</c:v>
                </c:pt>
                <c:pt idx="5">
                  <c:v>Junho</c:v>
                </c:pt>
                <c:pt idx="6">
                  <c:v>Julho</c:v>
                </c:pt>
                <c:pt idx="7">
                  <c:v>Agosto</c:v>
                </c:pt>
                <c:pt idx="8">
                  <c:v>Setembro</c:v>
                </c:pt>
                <c:pt idx="9">
                  <c:v>Outubro</c:v>
                </c:pt>
                <c:pt idx="10">
                  <c:v>Novembro</c:v>
                </c:pt>
                <c:pt idx="11">
                  <c:v>Dezembro</c:v>
                </c:pt>
              </c:strCache>
            </c:strRef>
          </c:cat>
          <c:val>
            <c:numRef>
              <c:f>Plan1!$B$2:$B$13</c:f>
              <c:numCache>
                <c:formatCode>#,##0.00</c:formatCode>
                <c:ptCount val="12"/>
                <c:pt idx="0">
                  <c:v>521327.58</c:v>
                </c:pt>
                <c:pt idx="1">
                  <c:v>3453771.73</c:v>
                </c:pt>
                <c:pt idx="2">
                  <c:v>4612521.7300000004</c:v>
                </c:pt>
                <c:pt idx="3">
                  <c:v>5298870.2300000004</c:v>
                </c:pt>
                <c:pt idx="4">
                  <c:v>5625871.0899999999</c:v>
                </c:pt>
                <c:pt idx="5">
                  <c:v>5955364.6200000001</c:v>
                </c:pt>
                <c:pt idx="6">
                  <c:v>5793128.4900000002</c:v>
                </c:pt>
                <c:pt idx="7">
                  <c:v>5756094.6900000004</c:v>
                </c:pt>
                <c:pt idx="8">
                  <c:v>6860008.8300000001</c:v>
                </c:pt>
                <c:pt idx="9">
                  <c:v>6490253.6299999999</c:v>
                </c:pt>
                <c:pt idx="10">
                  <c:v>6261677.25</c:v>
                </c:pt>
                <c:pt idx="11">
                  <c:v>10754798.060000001</c:v>
                </c:pt>
              </c:numCache>
            </c:numRef>
          </c:val>
          <c:extLst>
            <c:ext xmlns:c16="http://schemas.microsoft.com/office/drawing/2014/chart" uri="{C3380CC4-5D6E-409C-BE32-E72D297353CC}">
              <c16:uniqueId val="{00000000-F6F0-4682-B037-429E1837796B}"/>
            </c:ext>
          </c:extLst>
        </c:ser>
        <c:ser>
          <c:idx val="1"/>
          <c:order val="1"/>
          <c:tx>
            <c:strRef>
              <c:f>Plan1!$C$1</c:f>
              <c:strCache>
                <c:ptCount val="1"/>
                <c:pt idx="0">
                  <c:v>Município</c:v>
                </c:pt>
              </c:strCache>
            </c:strRef>
          </c:tx>
          <c:spPr>
            <a:solidFill>
              <a:srgbClr val="FFC000"/>
            </a:solidFill>
          </c:spPr>
          <c:invertIfNegative val="0"/>
          <c:cat>
            <c:strRef>
              <c:f>Plan1!$A$2:$A$13</c:f>
              <c:strCache>
                <c:ptCount val="12"/>
                <c:pt idx="0">
                  <c:v>Janeiro</c:v>
                </c:pt>
                <c:pt idx="1">
                  <c:v>Fevereiro</c:v>
                </c:pt>
                <c:pt idx="2">
                  <c:v>Março</c:v>
                </c:pt>
                <c:pt idx="3">
                  <c:v>Abril</c:v>
                </c:pt>
                <c:pt idx="4">
                  <c:v>Maio</c:v>
                </c:pt>
                <c:pt idx="5">
                  <c:v>Junho</c:v>
                </c:pt>
                <c:pt idx="6">
                  <c:v>Julho</c:v>
                </c:pt>
                <c:pt idx="7">
                  <c:v>Agosto</c:v>
                </c:pt>
                <c:pt idx="8">
                  <c:v>Setembro</c:v>
                </c:pt>
                <c:pt idx="9">
                  <c:v>Outubro</c:v>
                </c:pt>
                <c:pt idx="10">
                  <c:v>Novembro</c:v>
                </c:pt>
                <c:pt idx="11">
                  <c:v>Dezembro</c:v>
                </c:pt>
              </c:strCache>
            </c:strRef>
          </c:cat>
          <c:val>
            <c:numRef>
              <c:f>Plan1!$C$2:$C$13</c:f>
              <c:numCache>
                <c:formatCode>#,##0.00</c:formatCode>
                <c:ptCount val="12"/>
                <c:pt idx="0">
                  <c:v>593857.03999999992</c:v>
                </c:pt>
                <c:pt idx="1">
                  <c:v>4406606.29</c:v>
                </c:pt>
                <c:pt idx="2">
                  <c:v>5607838.5500000007</c:v>
                </c:pt>
                <c:pt idx="3">
                  <c:v>6298466.6700000009</c:v>
                </c:pt>
                <c:pt idx="4">
                  <c:v>6720728.1399999997</c:v>
                </c:pt>
                <c:pt idx="5">
                  <c:v>7020700.4300000006</c:v>
                </c:pt>
                <c:pt idx="6">
                  <c:v>6857542.9199999999</c:v>
                </c:pt>
                <c:pt idx="7">
                  <c:v>6827636.2000000002</c:v>
                </c:pt>
                <c:pt idx="8">
                  <c:v>8097930.9000000004</c:v>
                </c:pt>
                <c:pt idx="9">
                  <c:v>7578699.4199999999</c:v>
                </c:pt>
                <c:pt idx="10">
                  <c:v>7416486.21</c:v>
                </c:pt>
                <c:pt idx="11">
                  <c:v>12892958.390000001</c:v>
                </c:pt>
              </c:numCache>
            </c:numRef>
          </c:val>
          <c:extLst>
            <c:ext xmlns:c16="http://schemas.microsoft.com/office/drawing/2014/chart" uri="{C3380CC4-5D6E-409C-BE32-E72D297353CC}">
              <c16:uniqueId val="{00000000-CFDA-48F0-B172-565385CBAEBE}"/>
            </c:ext>
          </c:extLst>
        </c:ser>
        <c:dLbls>
          <c:showLegendKey val="0"/>
          <c:showVal val="0"/>
          <c:showCatName val="0"/>
          <c:showSerName val="0"/>
          <c:showPercent val="0"/>
          <c:showBubbleSize val="0"/>
        </c:dLbls>
        <c:gapWidth val="150"/>
        <c:shape val="box"/>
        <c:axId val="197752320"/>
        <c:axId val="37613504"/>
        <c:axId val="0"/>
      </c:bar3DChart>
      <c:catAx>
        <c:axId val="197752320"/>
        <c:scaling>
          <c:orientation val="minMax"/>
        </c:scaling>
        <c:delete val="0"/>
        <c:axPos val="b"/>
        <c:numFmt formatCode="General" sourceLinked="0"/>
        <c:majorTickMark val="out"/>
        <c:minorTickMark val="none"/>
        <c:tickLblPos val="nextTo"/>
        <c:crossAx val="37613504"/>
        <c:crosses val="autoZero"/>
        <c:auto val="1"/>
        <c:lblAlgn val="ctr"/>
        <c:lblOffset val="100"/>
        <c:noMultiLvlLbl val="0"/>
      </c:catAx>
      <c:valAx>
        <c:axId val="37613504"/>
        <c:scaling>
          <c:orientation val="minMax"/>
        </c:scaling>
        <c:delete val="0"/>
        <c:axPos val="l"/>
        <c:majorGridlines/>
        <c:numFmt formatCode="#,##0.00" sourceLinked="1"/>
        <c:majorTickMark val="out"/>
        <c:minorTickMark val="none"/>
        <c:tickLblPos val="nextTo"/>
        <c:crossAx val="197752320"/>
        <c:crosses val="autoZero"/>
        <c:crossBetween val="between"/>
      </c:valAx>
    </c:plotArea>
    <c:legend>
      <c:legendPos val="r"/>
      <c:layout>
        <c:manualLayout>
          <c:xMode val="edge"/>
          <c:yMode val="edge"/>
          <c:x val="1.8968722659667538E-3"/>
          <c:y val="5.3754975509741083E-3"/>
          <c:w val="0.9981031277340332"/>
          <c:h val="8.01969209827256E-2"/>
        </c:manualLayout>
      </c:layout>
      <c:overlay val="0"/>
      <c:txPr>
        <a:bodyPr/>
        <a:lstStyle/>
        <a:p>
          <a:pPr>
            <a:defRPr sz="2400"/>
          </a:pPr>
          <a:endParaRPr lang="pt-BR"/>
        </a:p>
      </c:txPr>
    </c:legend>
    <c:plotVisOnly val="1"/>
    <c:dispBlanksAs val="gap"/>
    <c:showDLblsOverMax val="0"/>
  </c:chart>
  <c:txPr>
    <a:bodyPr/>
    <a:lstStyle/>
    <a:p>
      <a:pPr>
        <a:defRPr sz="1800"/>
      </a:pPr>
      <a:endParaRPr lang="pt-BR"/>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Plan1!$B$1</c:f>
              <c:strCache>
                <c:ptCount val="1"/>
                <c:pt idx="0">
                  <c:v>DISPONIBILIDADE </c:v>
                </c:pt>
              </c:strCache>
            </c:strRef>
          </c:tx>
          <c:spPr>
            <a:solidFill>
              <a:srgbClr val="00B0F0"/>
            </a:solidFill>
          </c:spPr>
          <c:invertIfNegative val="0"/>
          <c:cat>
            <c:strRef>
              <c:f>Plan1!$A$2:$A$3</c:f>
              <c:strCache>
                <c:ptCount val="2"/>
                <c:pt idx="0">
                  <c:v>VINCULADO</c:v>
                </c:pt>
                <c:pt idx="1">
                  <c:v>NÃO VINCULADO</c:v>
                </c:pt>
              </c:strCache>
            </c:strRef>
          </c:cat>
          <c:val>
            <c:numRef>
              <c:f>Plan1!$B$2:$B$3</c:f>
              <c:numCache>
                <c:formatCode>#,##0.00</c:formatCode>
                <c:ptCount val="2"/>
                <c:pt idx="0">
                  <c:v>16193264.060000001</c:v>
                </c:pt>
                <c:pt idx="1">
                  <c:v>6129387.7800000003</c:v>
                </c:pt>
              </c:numCache>
            </c:numRef>
          </c:val>
          <c:extLst>
            <c:ext xmlns:c16="http://schemas.microsoft.com/office/drawing/2014/chart" uri="{C3380CC4-5D6E-409C-BE32-E72D297353CC}">
              <c16:uniqueId val="{00000000-22AD-4C86-97FA-9E4091C535B3}"/>
            </c:ext>
          </c:extLst>
        </c:ser>
        <c:ser>
          <c:idx val="1"/>
          <c:order val="1"/>
          <c:tx>
            <c:strRef>
              <c:f>Plan1!$C$1</c:f>
              <c:strCache>
                <c:ptCount val="1"/>
                <c:pt idx="0">
                  <c:v>DESPESAS A PAGAR </c:v>
                </c:pt>
              </c:strCache>
            </c:strRef>
          </c:tx>
          <c:spPr>
            <a:solidFill>
              <a:srgbClr val="FF3300"/>
            </a:solidFill>
          </c:spPr>
          <c:invertIfNegative val="0"/>
          <c:cat>
            <c:strRef>
              <c:f>Plan1!$A$2:$A$3</c:f>
              <c:strCache>
                <c:ptCount val="2"/>
                <c:pt idx="0">
                  <c:v>VINCULADO</c:v>
                </c:pt>
                <c:pt idx="1">
                  <c:v>NÃO VINCULADO</c:v>
                </c:pt>
              </c:strCache>
            </c:strRef>
          </c:cat>
          <c:val>
            <c:numRef>
              <c:f>Plan1!$C$2:$C$3</c:f>
              <c:numCache>
                <c:formatCode>#,##0.00</c:formatCode>
                <c:ptCount val="2"/>
                <c:pt idx="0">
                  <c:v>5129466.2300000004</c:v>
                </c:pt>
                <c:pt idx="1">
                  <c:v>3681378.28</c:v>
                </c:pt>
              </c:numCache>
            </c:numRef>
          </c:val>
          <c:extLst>
            <c:ext xmlns:c16="http://schemas.microsoft.com/office/drawing/2014/chart" uri="{C3380CC4-5D6E-409C-BE32-E72D297353CC}">
              <c16:uniqueId val="{00000001-22AD-4C86-97FA-9E4091C535B3}"/>
            </c:ext>
          </c:extLst>
        </c:ser>
        <c:dLbls>
          <c:showLegendKey val="0"/>
          <c:showVal val="0"/>
          <c:showCatName val="0"/>
          <c:showSerName val="0"/>
          <c:showPercent val="0"/>
          <c:showBubbleSize val="0"/>
        </c:dLbls>
        <c:gapWidth val="150"/>
        <c:shape val="box"/>
        <c:axId val="197920256"/>
        <c:axId val="75816960"/>
        <c:axId val="0"/>
      </c:bar3DChart>
      <c:catAx>
        <c:axId val="197920256"/>
        <c:scaling>
          <c:orientation val="minMax"/>
        </c:scaling>
        <c:delete val="0"/>
        <c:axPos val="b"/>
        <c:numFmt formatCode="General" sourceLinked="0"/>
        <c:majorTickMark val="out"/>
        <c:minorTickMark val="none"/>
        <c:tickLblPos val="nextTo"/>
        <c:txPr>
          <a:bodyPr/>
          <a:lstStyle/>
          <a:p>
            <a:pPr>
              <a:defRPr b="1"/>
            </a:pPr>
            <a:endParaRPr lang="pt-BR"/>
          </a:p>
        </c:txPr>
        <c:crossAx val="75816960"/>
        <c:crosses val="autoZero"/>
        <c:auto val="1"/>
        <c:lblAlgn val="ctr"/>
        <c:lblOffset val="100"/>
        <c:noMultiLvlLbl val="0"/>
      </c:catAx>
      <c:valAx>
        <c:axId val="75816960"/>
        <c:scaling>
          <c:orientation val="minMax"/>
        </c:scaling>
        <c:delete val="0"/>
        <c:axPos val="l"/>
        <c:majorGridlines/>
        <c:numFmt formatCode="#,##0.00" sourceLinked="1"/>
        <c:majorTickMark val="out"/>
        <c:minorTickMark val="none"/>
        <c:tickLblPos val="nextTo"/>
        <c:crossAx val="197920256"/>
        <c:crosses val="autoZero"/>
        <c:crossBetween val="between"/>
      </c:valAx>
    </c:plotArea>
    <c:legend>
      <c:legendPos val="r"/>
      <c:overlay val="0"/>
      <c:txPr>
        <a:bodyPr/>
        <a:lstStyle/>
        <a:p>
          <a:pPr>
            <a:defRPr b="1"/>
          </a:pPr>
          <a:endParaRPr lang="pt-BR"/>
        </a:p>
      </c:txPr>
    </c:legend>
    <c:plotVisOnly val="1"/>
    <c:dispBlanksAs val="gap"/>
    <c:showDLblsOverMax val="0"/>
  </c:chart>
  <c:txPr>
    <a:bodyPr/>
    <a:lstStyle/>
    <a:p>
      <a:pPr>
        <a:defRPr sz="1800"/>
      </a:pPr>
      <a:endParaRPr lang="pt-BR"/>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view3D>
      <c:rotX val="15"/>
      <c:rotY val="20"/>
      <c:rAngAx val="1"/>
    </c:view3D>
    <c:floor>
      <c:thickness val="0"/>
    </c:floor>
    <c:sideWall>
      <c:thickness val="0"/>
    </c:sideWall>
    <c:backWall>
      <c:thickness val="0"/>
    </c:backWall>
    <c:plotArea>
      <c:layout/>
      <c:bar3DChart>
        <c:barDir val="col"/>
        <c:grouping val="clustered"/>
        <c:varyColors val="0"/>
        <c:ser>
          <c:idx val="0"/>
          <c:order val="0"/>
          <c:tx>
            <c:strRef>
              <c:f>Plan1!$B$1</c:f>
              <c:strCache>
                <c:ptCount val="1"/>
                <c:pt idx="0">
                  <c:v>ARRECADADO</c:v>
                </c:pt>
              </c:strCache>
            </c:strRef>
          </c:tx>
          <c:spPr>
            <a:solidFill>
              <a:srgbClr val="00B050"/>
            </a:solidFill>
            <a:ln>
              <a:solidFill>
                <a:schemeClr val="tx1"/>
              </a:solidFill>
            </a:ln>
          </c:spPr>
          <c:invertIfNegative val="0"/>
          <c:cat>
            <c:strRef>
              <c:f>Plan1!$A$2</c:f>
              <c:strCache>
                <c:ptCount val="1"/>
                <c:pt idx="0">
                  <c:v>PREFEITURA</c:v>
                </c:pt>
              </c:strCache>
            </c:strRef>
          </c:cat>
          <c:val>
            <c:numRef>
              <c:f>Plan1!$B$2</c:f>
              <c:numCache>
                <c:formatCode>#,##0.00</c:formatCode>
                <c:ptCount val="1"/>
                <c:pt idx="0">
                  <c:v>84832516.109999999</c:v>
                </c:pt>
              </c:numCache>
            </c:numRef>
          </c:val>
          <c:extLst>
            <c:ext xmlns:c16="http://schemas.microsoft.com/office/drawing/2014/chart" uri="{C3380CC4-5D6E-409C-BE32-E72D297353CC}">
              <c16:uniqueId val="{00000000-240F-4316-88CF-D52F7E1F0205}"/>
            </c:ext>
          </c:extLst>
        </c:ser>
        <c:ser>
          <c:idx val="1"/>
          <c:order val="1"/>
          <c:tx>
            <c:strRef>
              <c:f>Plan1!$C$1</c:f>
              <c:strCache>
                <c:ptCount val="1"/>
                <c:pt idx="0">
                  <c:v>EMPENHADO</c:v>
                </c:pt>
              </c:strCache>
            </c:strRef>
          </c:tx>
          <c:spPr>
            <a:solidFill>
              <a:srgbClr val="FF0000"/>
            </a:solidFill>
            <a:ln>
              <a:solidFill>
                <a:schemeClr val="tx1"/>
              </a:solidFill>
            </a:ln>
          </c:spPr>
          <c:invertIfNegative val="0"/>
          <c:cat>
            <c:strRef>
              <c:f>Plan1!$A$2</c:f>
              <c:strCache>
                <c:ptCount val="1"/>
                <c:pt idx="0">
                  <c:v>PREFEITURA</c:v>
                </c:pt>
              </c:strCache>
            </c:strRef>
          </c:cat>
          <c:val>
            <c:numRef>
              <c:f>Plan1!$C$2</c:f>
              <c:numCache>
                <c:formatCode>#,##0.00</c:formatCode>
                <c:ptCount val="1"/>
                <c:pt idx="0">
                  <c:v>75569975.510000005</c:v>
                </c:pt>
              </c:numCache>
            </c:numRef>
          </c:val>
          <c:extLst>
            <c:ext xmlns:c16="http://schemas.microsoft.com/office/drawing/2014/chart" uri="{C3380CC4-5D6E-409C-BE32-E72D297353CC}">
              <c16:uniqueId val="{00000001-240F-4316-88CF-D52F7E1F0205}"/>
            </c:ext>
          </c:extLst>
        </c:ser>
        <c:ser>
          <c:idx val="2"/>
          <c:order val="2"/>
          <c:tx>
            <c:strRef>
              <c:f>Plan1!$D$1</c:f>
              <c:strCache>
                <c:ptCount val="1"/>
                <c:pt idx="0">
                  <c:v>LIQUIDADO</c:v>
                </c:pt>
              </c:strCache>
            </c:strRef>
          </c:tx>
          <c:spPr>
            <a:solidFill>
              <a:srgbClr val="FFFF00"/>
            </a:solidFill>
            <a:ln>
              <a:solidFill>
                <a:schemeClr val="tx1"/>
              </a:solidFill>
            </a:ln>
          </c:spPr>
          <c:invertIfNegative val="0"/>
          <c:cat>
            <c:strRef>
              <c:f>Plan1!$A$2</c:f>
              <c:strCache>
                <c:ptCount val="1"/>
                <c:pt idx="0">
                  <c:v>PREFEITURA</c:v>
                </c:pt>
              </c:strCache>
            </c:strRef>
          </c:cat>
          <c:val>
            <c:numRef>
              <c:f>Plan1!$D$2</c:f>
              <c:numCache>
                <c:formatCode>#,##0.00</c:formatCode>
                <c:ptCount val="1"/>
                <c:pt idx="0">
                  <c:v>69761505.739999995</c:v>
                </c:pt>
              </c:numCache>
            </c:numRef>
          </c:val>
          <c:extLst>
            <c:ext xmlns:c16="http://schemas.microsoft.com/office/drawing/2014/chart" uri="{C3380CC4-5D6E-409C-BE32-E72D297353CC}">
              <c16:uniqueId val="{00000002-240F-4316-88CF-D52F7E1F0205}"/>
            </c:ext>
          </c:extLst>
        </c:ser>
        <c:ser>
          <c:idx val="3"/>
          <c:order val="3"/>
          <c:tx>
            <c:strRef>
              <c:f>Plan1!$E$1</c:f>
              <c:strCache>
                <c:ptCount val="1"/>
                <c:pt idx="0">
                  <c:v>PAGO</c:v>
                </c:pt>
              </c:strCache>
            </c:strRef>
          </c:tx>
          <c:spPr>
            <a:solidFill>
              <a:srgbClr val="00B0F0"/>
            </a:solidFill>
            <a:ln>
              <a:solidFill>
                <a:schemeClr val="tx1"/>
              </a:solidFill>
            </a:ln>
          </c:spPr>
          <c:invertIfNegative val="0"/>
          <c:cat>
            <c:strRef>
              <c:f>Plan1!$A$2</c:f>
              <c:strCache>
                <c:ptCount val="1"/>
                <c:pt idx="0">
                  <c:v>PREFEITURA</c:v>
                </c:pt>
              </c:strCache>
            </c:strRef>
          </c:cat>
          <c:val>
            <c:numRef>
              <c:f>Plan1!$E$2</c:f>
              <c:numCache>
                <c:formatCode>#,##0.00</c:formatCode>
                <c:ptCount val="1"/>
                <c:pt idx="0">
                  <c:v>67383687.930000007</c:v>
                </c:pt>
              </c:numCache>
            </c:numRef>
          </c:val>
          <c:extLst>
            <c:ext xmlns:c16="http://schemas.microsoft.com/office/drawing/2014/chart" uri="{C3380CC4-5D6E-409C-BE32-E72D297353CC}">
              <c16:uniqueId val="{00000003-240F-4316-88CF-D52F7E1F0205}"/>
            </c:ext>
          </c:extLst>
        </c:ser>
        <c:dLbls>
          <c:showLegendKey val="0"/>
          <c:showVal val="0"/>
          <c:showCatName val="0"/>
          <c:showSerName val="0"/>
          <c:showPercent val="0"/>
          <c:showBubbleSize val="0"/>
        </c:dLbls>
        <c:gapWidth val="150"/>
        <c:shape val="box"/>
        <c:axId val="197920768"/>
        <c:axId val="75819840"/>
        <c:axId val="0"/>
      </c:bar3DChart>
      <c:catAx>
        <c:axId val="197920768"/>
        <c:scaling>
          <c:orientation val="minMax"/>
        </c:scaling>
        <c:delete val="0"/>
        <c:axPos val="b"/>
        <c:numFmt formatCode="General" sourceLinked="1"/>
        <c:majorTickMark val="out"/>
        <c:minorTickMark val="none"/>
        <c:tickLblPos val="nextTo"/>
        <c:crossAx val="75819840"/>
        <c:crosses val="autoZero"/>
        <c:auto val="1"/>
        <c:lblAlgn val="ctr"/>
        <c:lblOffset val="100"/>
        <c:noMultiLvlLbl val="0"/>
      </c:catAx>
      <c:valAx>
        <c:axId val="75819840"/>
        <c:scaling>
          <c:orientation val="minMax"/>
        </c:scaling>
        <c:delete val="0"/>
        <c:axPos val="l"/>
        <c:majorGridlines/>
        <c:numFmt formatCode="#,##0.00" sourceLinked="1"/>
        <c:majorTickMark val="out"/>
        <c:minorTickMark val="none"/>
        <c:tickLblPos val="nextTo"/>
        <c:crossAx val="197920768"/>
        <c:crosses val="autoZero"/>
        <c:crossBetween val="between"/>
      </c:valAx>
      <c:dTable>
        <c:showHorzBorder val="1"/>
        <c:showVertBorder val="1"/>
        <c:showOutline val="1"/>
        <c:showKeys val="1"/>
        <c:txPr>
          <a:bodyPr/>
          <a:lstStyle/>
          <a:p>
            <a:pPr rtl="0">
              <a:defRPr b="1"/>
            </a:pPr>
            <a:endParaRPr lang="pt-BR"/>
          </a:p>
        </c:txPr>
      </c:dTable>
    </c:plotArea>
    <c:plotVisOnly val="1"/>
    <c:dispBlanksAs val="gap"/>
    <c:showDLblsOverMax val="0"/>
  </c:chart>
  <c:txPr>
    <a:bodyPr/>
    <a:lstStyle/>
    <a:p>
      <a:pPr>
        <a:defRPr sz="1800"/>
      </a:pPr>
      <a:endParaRPr lang="pt-BR"/>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9FE9590-72AE-4EF2-9D9D-B99A295F4499}" type="datetimeFigureOut">
              <a:rPr lang="pt-BR" smtClean="0"/>
              <a:t>20/02/2026</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ECC3ABC-CEA6-4AE6-9EC4-59190F218614}" type="slidenum">
              <a:rPr lang="pt-BR" smtClean="0"/>
              <a:t>‹nº›</a:t>
            </a:fld>
            <a:endParaRPr lang="pt-BR"/>
          </a:p>
        </p:txBody>
      </p:sp>
    </p:spTree>
    <p:extLst>
      <p:ext uri="{BB962C8B-B14F-4D97-AF65-F5344CB8AC3E}">
        <p14:creationId xmlns:p14="http://schemas.microsoft.com/office/powerpoint/2010/main" val="27751981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altLang="pt-BR"/>
          </a:p>
        </p:txBody>
      </p:sp>
      <p:sp>
        <p:nvSpPr>
          <p:cNvPr id="4100" name="Espaço Reservado para Número de Slide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200">
                <a:solidFill>
                  <a:schemeClr val="tx1"/>
                </a:solidFill>
                <a:latin typeface="Calibri" pitchFamily="34" charset="0"/>
              </a:defRPr>
            </a:lvl1pPr>
            <a:lvl2pPr marL="742950" indent="-285750">
              <a:defRPr sz="1200">
                <a:solidFill>
                  <a:schemeClr val="tx1"/>
                </a:solidFill>
                <a:latin typeface="Calibri" pitchFamily="34" charset="0"/>
              </a:defRPr>
            </a:lvl2pPr>
            <a:lvl3pPr marL="1143000" indent="-228600">
              <a:defRPr sz="1200">
                <a:solidFill>
                  <a:schemeClr val="tx1"/>
                </a:solidFill>
                <a:latin typeface="Calibri" pitchFamily="34" charset="0"/>
              </a:defRPr>
            </a:lvl3pPr>
            <a:lvl4pPr marL="1600200" indent="-228600">
              <a:defRPr sz="1200">
                <a:solidFill>
                  <a:schemeClr val="tx1"/>
                </a:solidFill>
                <a:latin typeface="Calibri" pitchFamily="34" charset="0"/>
              </a:defRPr>
            </a:lvl4pPr>
            <a:lvl5pPr marL="2057400" indent="-228600">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fld id="{050CEB1B-0B2B-4017-A636-58852170D4A1}" type="slidenum">
              <a:rPr lang="pt-BR" altLang="pt-BR"/>
              <a:pPr/>
              <a:t>1</a:t>
            </a:fld>
            <a:endParaRPr lang="pt-BR" altLang="pt-BR"/>
          </a:p>
        </p:txBody>
      </p:sp>
    </p:spTree>
    <p:extLst>
      <p:ext uri="{BB962C8B-B14F-4D97-AF65-F5344CB8AC3E}">
        <p14:creationId xmlns:p14="http://schemas.microsoft.com/office/powerpoint/2010/main" val="27629374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31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a:p>
        </p:txBody>
      </p:sp>
      <p:sp>
        <p:nvSpPr>
          <p:cNvPr id="1331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FEAC9B20-A05E-4A60-9024-4FEA55BE0194}" type="slidenum">
              <a:rPr lang="pt-BR" altLang="pt-BR"/>
              <a:pPr/>
              <a:t>8</a:t>
            </a:fld>
            <a:endParaRPr lang="pt-BR" altLang="pt-B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pt-BR" altLang="pt-BR" dirty="0"/>
          </a:p>
        </p:txBody>
      </p:sp>
      <p:sp>
        <p:nvSpPr>
          <p:cNvPr id="23556" name="Espaço Reservado para Número de Slide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fld id="{DE582D8E-3D08-4222-BD10-8E69E8D03794}" type="slidenum">
              <a:rPr lang="pt-BR" altLang="pt-BR"/>
              <a:pPr/>
              <a:t>11</a:t>
            </a:fld>
            <a:endParaRPr lang="pt-BR" altLang="pt-B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BECC3ABC-CEA6-4AE6-9EC4-59190F218614}" type="slidenum">
              <a:rPr lang="pt-BR" smtClean="0"/>
              <a:t>14</a:t>
            </a:fld>
            <a:endParaRPr lang="pt-BR"/>
          </a:p>
        </p:txBody>
      </p:sp>
    </p:spTree>
    <p:extLst>
      <p:ext uri="{BB962C8B-B14F-4D97-AF65-F5344CB8AC3E}">
        <p14:creationId xmlns:p14="http://schemas.microsoft.com/office/powerpoint/2010/main" val="6308156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BECC3ABC-CEA6-4AE6-9EC4-59190F218614}" type="slidenum">
              <a:rPr lang="pt-BR" smtClean="0"/>
              <a:t>23</a:t>
            </a:fld>
            <a:endParaRPr lang="pt-BR"/>
          </a:p>
        </p:txBody>
      </p:sp>
    </p:spTree>
    <p:extLst>
      <p:ext uri="{BB962C8B-B14F-4D97-AF65-F5344CB8AC3E}">
        <p14:creationId xmlns:p14="http://schemas.microsoft.com/office/powerpoint/2010/main" val="26505698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BECC3ABC-CEA6-4AE6-9EC4-59190F218614}" type="slidenum">
              <a:rPr lang="pt-BR" smtClean="0"/>
              <a:t>32</a:t>
            </a:fld>
            <a:endParaRPr lang="pt-BR"/>
          </a:p>
        </p:txBody>
      </p:sp>
    </p:spTree>
    <p:extLst>
      <p:ext uri="{BB962C8B-B14F-4D97-AF65-F5344CB8AC3E}">
        <p14:creationId xmlns:p14="http://schemas.microsoft.com/office/powerpoint/2010/main" val="20301785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BECC3ABC-CEA6-4AE6-9EC4-59190F218614}" type="slidenum">
              <a:rPr lang="pt-BR" smtClean="0"/>
              <a:t>37</a:t>
            </a:fld>
            <a:endParaRPr lang="pt-BR"/>
          </a:p>
        </p:txBody>
      </p:sp>
    </p:spTree>
    <p:extLst>
      <p:ext uri="{BB962C8B-B14F-4D97-AF65-F5344CB8AC3E}">
        <p14:creationId xmlns:p14="http://schemas.microsoft.com/office/powerpoint/2010/main" val="2784783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pt-BR"/>
              <a:t>Clique para editar o estilo do título mestre</a:t>
            </a:r>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fld id="{2E700DB3-DBF0-4086-B675-117E7A9610B8}" type="datetimeFigureOut">
              <a:rPr lang="pt-BR" smtClean="0"/>
              <a:t>20/02/2026</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2119D8CF-8DEC-4D9F-84EE-ADF04DFF3391}" type="slidenum">
              <a:rPr lang="pt-BR" smtClean="0"/>
              <a:t>‹nº›</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Conteúdo 2"/>
          <p:cNvSpPr>
            <a:spLocks noGrp="1"/>
          </p:cNvSpPr>
          <p:nvPr>
            <p:ph idx="1"/>
          </p:nvPr>
        </p:nvSpPr>
        <p:spPr/>
        <p:txBody>
          <a:body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2E700DB3-DBF0-4086-B675-117E7A9610B8}" type="datetimeFigureOut">
              <a:rPr lang="pt-BR" smtClean="0"/>
              <a:t>20/02/2026</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2119D8CF-8DEC-4D9F-84EE-ADF04DFF3391}" type="slidenum">
              <a:rPr lang="pt-BR" smtClean="0"/>
              <a:t>‹nº›</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BR"/>
              <a:t>Clique para editar o estilo do título mestre</a:t>
            </a:r>
          </a:p>
        </p:txBody>
      </p:sp>
      <p:sp>
        <p:nvSpPr>
          <p:cNvPr id="3" name="Espaço Reservado para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do texto mestre</a:t>
            </a:r>
          </a:p>
        </p:txBody>
      </p:sp>
      <p:sp>
        <p:nvSpPr>
          <p:cNvPr id="4" name="Espaço Reservado para Data 3"/>
          <p:cNvSpPr>
            <a:spLocks noGrp="1"/>
          </p:cNvSpPr>
          <p:nvPr>
            <p:ph type="dt" sz="half" idx="10"/>
          </p:nvPr>
        </p:nvSpPr>
        <p:spPr/>
        <p:txBody>
          <a:bodyPr/>
          <a:lstStyle/>
          <a:p>
            <a:fld id="{2E700DB3-DBF0-4086-B675-117E7A9610B8}" type="datetimeFigureOut">
              <a:rPr lang="pt-BR" smtClean="0"/>
              <a:t>20/02/2026</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2119D8CF-8DEC-4D9F-84EE-ADF04DFF3391}" type="slidenum">
              <a:rPr lang="pt-BR" smtClean="0"/>
              <a:t>‹nº›</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Conteú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p:txBody>
          <a:bodyPr/>
          <a:lstStyle/>
          <a:p>
            <a:fld id="{2E700DB3-DBF0-4086-B675-117E7A9610B8}" type="datetimeFigureOut">
              <a:rPr lang="pt-BR" smtClean="0"/>
              <a:t>20/02/2026</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2119D8CF-8DEC-4D9F-84EE-ADF04DFF3391}" type="slidenum">
              <a:rPr lang="pt-BR" smtClean="0"/>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estilo do título mestre</a:t>
            </a:r>
          </a:p>
        </p:txBody>
      </p:sp>
      <p:sp>
        <p:nvSpPr>
          <p:cNvPr id="3" name="Espaço Reservado para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do texto mestre</a:t>
            </a:r>
          </a:p>
        </p:txBody>
      </p:sp>
      <p:sp>
        <p:nvSpPr>
          <p:cNvPr id="4" name="Espaço Reservado para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do texto mestre</a:t>
            </a:r>
          </a:p>
        </p:txBody>
      </p:sp>
      <p:sp>
        <p:nvSpPr>
          <p:cNvPr id="6" name="Espaço Reservado para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fld id="{2E700DB3-DBF0-4086-B675-117E7A9610B8}" type="datetimeFigureOut">
              <a:rPr lang="pt-BR" smtClean="0"/>
              <a:t>20/02/2026</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2119D8CF-8DEC-4D9F-84EE-ADF04DFF3391}" type="slidenum">
              <a:rPr lang="pt-BR" smtClean="0"/>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Data 2"/>
          <p:cNvSpPr>
            <a:spLocks noGrp="1"/>
          </p:cNvSpPr>
          <p:nvPr>
            <p:ph type="dt" sz="half" idx="10"/>
          </p:nvPr>
        </p:nvSpPr>
        <p:spPr/>
        <p:txBody>
          <a:bodyPr/>
          <a:lstStyle/>
          <a:p>
            <a:fld id="{2E700DB3-DBF0-4086-B675-117E7A9610B8}" type="datetimeFigureOut">
              <a:rPr lang="pt-BR" smtClean="0"/>
              <a:t>20/02/2026</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2119D8CF-8DEC-4D9F-84EE-ADF04DFF3391}" type="slidenum">
              <a:rPr lang="pt-BR" smtClean="0"/>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2E700DB3-DBF0-4086-B675-117E7A9610B8}" type="datetimeFigureOut">
              <a:rPr lang="pt-BR" smtClean="0"/>
              <a:t>20/02/2026</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2119D8CF-8DEC-4D9F-84EE-ADF04DFF3391}" type="slidenum">
              <a:rPr lang="pt-BR" smtClean="0"/>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pt-BR"/>
              <a:t>Clique para editar o estilo do título mestre</a:t>
            </a:r>
          </a:p>
        </p:txBody>
      </p:sp>
      <p:sp>
        <p:nvSpPr>
          <p:cNvPr id="3" name="Espaço Reservado para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do texto mestre</a:t>
            </a:r>
          </a:p>
        </p:txBody>
      </p:sp>
      <p:sp>
        <p:nvSpPr>
          <p:cNvPr id="5" name="Espaço Reservado para Data 4"/>
          <p:cNvSpPr>
            <a:spLocks noGrp="1"/>
          </p:cNvSpPr>
          <p:nvPr>
            <p:ph type="dt" sz="half" idx="10"/>
          </p:nvPr>
        </p:nvSpPr>
        <p:spPr/>
        <p:txBody>
          <a:bodyPr/>
          <a:lstStyle/>
          <a:p>
            <a:fld id="{2E700DB3-DBF0-4086-B675-117E7A9610B8}" type="datetimeFigureOut">
              <a:rPr lang="pt-BR" smtClean="0"/>
              <a:t>20/02/2026</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2119D8CF-8DEC-4D9F-84EE-ADF04DFF3391}" type="slidenum">
              <a:rPr lang="pt-BR" smtClean="0"/>
              <a:t>‹nº›</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pt-BR"/>
              <a:t>Clique para editar o estilo do título mestre</a:t>
            </a:r>
          </a:p>
        </p:txBody>
      </p:sp>
      <p:sp>
        <p:nvSpPr>
          <p:cNvPr id="3" name="Espaço Reservado par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t-BR"/>
          </a:p>
        </p:txBody>
      </p:sp>
      <p:sp>
        <p:nvSpPr>
          <p:cNvPr id="4" name="Espaço Reservado para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do texto mestre</a:t>
            </a:r>
          </a:p>
        </p:txBody>
      </p:sp>
      <p:sp>
        <p:nvSpPr>
          <p:cNvPr id="5" name="Espaço Reservado para Data 4"/>
          <p:cNvSpPr>
            <a:spLocks noGrp="1"/>
          </p:cNvSpPr>
          <p:nvPr>
            <p:ph type="dt" sz="half" idx="10"/>
          </p:nvPr>
        </p:nvSpPr>
        <p:spPr/>
        <p:txBody>
          <a:bodyPr/>
          <a:lstStyle/>
          <a:p>
            <a:fld id="{2E700DB3-DBF0-4086-B675-117E7A9610B8}" type="datetimeFigureOut">
              <a:rPr lang="pt-BR" smtClean="0"/>
              <a:t>20/02/2026</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2119D8CF-8DEC-4D9F-84EE-ADF04DFF3391}" type="slidenum">
              <a:rPr lang="pt-BR" smtClean="0"/>
              <a:t>‹nº›</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estilo do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2E700DB3-DBF0-4086-B675-117E7A9610B8}" type="datetimeFigureOut">
              <a:rPr lang="pt-BR" smtClean="0"/>
              <a:t>20/02/2026</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2119D8CF-8DEC-4D9F-84EE-ADF04DFF3391}" type="slidenum">
              <a:rPr lang="pt-BR" smtClean="0"/>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pt-BR"/>
              <a:t>Clique para editar o estilo do título mestre</a:t>
            </a:r>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2E700DB3-DBF0-4086-B675-117E7A9610B8}" type="datetimeFigureOut">
              <a:rPr lang="pt-BR" smtClean="0"/>
              <a:t>20/02/2026</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2119D8CF-8DEC-4D9F-84EE-ADF04DFF3391}" type="slidenum">
              <a:rPr lang="pt-BR" smtClean="0"/>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t-BR"/>
              <a:t>Clique para editar o estilo do título mestre</a:t>
            </a:r>
          </a:p>
        </p:txBody>
      </p:sp>
      <p:sp>
        <p:nvSpPr>
          <p:cNvPr id="3" name="Espaço Reservado para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700DB3-DBF0-4086-B675-117E7A9610B8}" type="datetimeFigureOut">
              <a:rPr lang="pt-BR" smtClean="0"/>
              <a:t>20/02/2026</a:t>
            </a:fld>
            <a:endParaRPr lang="pt-BR"/>
          </a:p>
        </p:txBody>
      </p:sp>
      <p:sp>
        <p:nvSpPr>
          <p:cNvPr id="5" name="Espaço Reservado para Rodap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a:p>
        </p:txBody>
      </p:sp>
      <p:sp>
        <p:nvSpPr>
          <p:cNvPr id="6" name="Espaço Reservado para Número de Slid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119D8CF-8DEC-4D9F-84EE-ADF04DFF3391}" type="slidenum">
              <a:rPr lang="pt-BR" smtClean="0"/>
              <a:t>‹nº›</a:t>
            </a:fld>
            <a:endParaRPr lang="pt-B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Desktop\Capturar.PNG"/>
          <p:cNvPicPr>
            <a:picLocks noChangeAspect="1" noChangeArrowheads="1"/>
          </p:cNvPicPr>
          <p:nvPr/>
        </p:nvPicPr>
        <p:blipFill rotWithShape="1">
          <a:blip r:embed="rId3">
            <a:extLst>
              <a:ext uri="{28A0092B-C50C-407E-A947-70E740481C1C}">
                <a14:useLocalDpi xmlns:a14="http://schemas.microsoft.com/office/drawing/2010/main" val="0"/>
              </a:ext>
            </a:extLst>
          </a:blip>
          <a:srcRect b="2416"/>
          <a:stretch/>
        </p:blipFill>
        <p:spPr bwMode="auto">
          <a:xfrm>
            <a:off x="0" y="-43543"/>
            <a:ext cx="9143999" cy="5123543"/>
          </a:xfrm>
          <a:prstGeom prst="rect">
            <a:avLst/>
          </a:prstGeom>
          <a:noFill/>
          <a:extLst>
            <a:ext uri="{909E8E84-426E-40DD-AFC4-6F175D3DCCD1}">
              <a14:hiddenFill xmlns:a14="http://schemas.microsoft.com/office/drawing/2010/main">
                <a:solidFill>
                  <a:srgbClr val="FFFFFF"/>
                </a:solidFill>
              </a14:hiddenFill>
            </a:ext>
          </a:extLst>
        </p:spPr>
      </p:pic>
      <p:sp>
        <p:nvSpPr>
          <p:cNvPr id="2" name="Título 1">
            <a:extLst>
              <a:ext uri="{FF2B5EF4-FFF2-40B4-BE49-F238E27FC236}">
                <a16:creationId xmlns:a16="http://schemas.microsoft.com/office/drawing/2014/main" id="{77A68389-5385-4E0A-8847-C90590897CDA}"/>
              </a:ext>
            </a:extLst>
          </p:cNvPr>
          <p:cNvSpPr>
            <a:spLocks noGrp="1"/>
          </p:cNvSpPr>
          <p:nvPr>
            <p:ph type="ctrTitle" idx="4294967295"/>
          </p:nvPr>
        </p:nvSpPr>
        <p:spPr>
          <a:xfrm>
            <a:off x="-108520" y="5661247"/>
            <a:ext cx="9252520" cy="1185303"/>
          </a:xfrm>
        </p:spPr>
        <p:txBody>
          <a:bodyPr rtlCol="0">
            <a:normAutofit/>
          </a:bodyPr>
          <a:lstStyle/>
          <a:p>
            <a:pPr>
              <a:defRPr/>
            </a:pPr>
            <a:r>
              <a:rPr lang="pt-BR" sz="2800" b="1" dirty="0">
                <a:solidFill>
                  <a:srgbClr val="002060"/>
                </a:solidFill>
                <a:latin typeface="Franklin Gothic Heavy" pitchFamily="34" charset="0"/>
              </a:rPr>
              <a:t>3º Quadrimestre/2025</a:t>
            </a:r>
            <a:br>
              <a:rPr lang="pt-BR" sz="2800" b="1" dirty="0">
                <a:solidFill>
                  <a:srgbClr val="002060"/>
                </a:solidFill>
                <a:latin typeface="Franklin Gothic Heavy" pitchFamily="34" charset="0"/>
              </a:rPr>
            </a:br>
            <a:r>
              <a:rPr lang="pt-BR" sz="2800" b="1" dirty="0">
                <a:solidFill>
                  <a:srgbClr val="002060"/>
                </a:solidFill>
                <a:effectLst>
                  <a:outerShdw blurRad="38100" dist="38100" dir="2700000" algn="tl">
                    <a:srgbClr val="C0C0C0"/>
                  </a:outerShdw>
                </a:effectLst>
                <a:latin typeface="Franklin Gothic Heavy" pitchFamily="34" charset="0"/>
              </a:rPr>
              <a:t>§ 4º do artigo 9º da lei complementar 101/00</a:t>
            </a:r>
            <a:endParaRPr lang="pt-BR" sz="2800" b="1" dirty="0">
              <a:solidFill>
                <a:srgbClr val="002060"/>
              </a:solidFill>
              <a:latin typeface="Franklin Gothic Heavy" pitchFamily="34" charset="0"/>
            </a:endParaRPr>
          </a:p>
        </p:txBody>
      </p:sp>
      <p:sp>
        <p:nvSpPr>
          <p:cNvPr id="5" name="Título 1">
            <a:extLst>
              <a:ext uri="{FF2B5EF4-FFF2-40B4-BE49-F238E27FC236}">
                <a16:creationId xmlns:a16="http://schemas.microsoft.com/office/drawing/2014/main" id="{77A68389-5385-4E0A-8847-C90590897CDA}"/>
              </a:ext>
            </a:extLst>
          </p:cNvPr>
          <p:cNvSpPr txBox="1">
            <a:spLocks/>
          </p:cNvSpPr>
          <p:nvPr/>
        </p:nvSpPr>
        <p:spPr>
          <a:xfrm>
            <a:off x="0" y="3356992"/>
            <a:ext cx="6588224" cy="2304256"/>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pt-BR" sz="4800" b="1" dirty="0">
                <a:solidFill>
                  <a:srgbClr val="002060"/>
                </a:solidFill>
                <a:latin typeface="Franklin Gothic Heavy" pitchFamily="34" charset="0"/>
              </a:rPr>
              <a:t>AUDIÊNCIA PÚBLICA DE RESULTADO</a:t>
            </a:r>
            <a:endParaRPr lang="pt-BR" sz="3200" b="1" dirty="0">
              <a:solidFill>
                <a:srgbClr val="002060"/>
              </a:solidFill>
              <a:latin typeface="Franklin Gothic Heavy" pitchFamily="34" charset="0"/>
            </a:endParaRPr>
          </a:p>
        </p:txBody>
      </p:sp>
      <p:pic>
        <p:nvPicPr>
          <p:cNvPr id="1027" name="Picture 3" descr="C:\Users\Admin\Desktop\332803680_578794510808499_5977848115631494366_n.jpg"/>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012160" y="2636912"/>
            <a:ext cx="3240360" cy="3240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0887526"/>
      </p:ext>
    </p:extLst>
  </p:cSld>
  <p:clrMapOvr>
    <a:masterClrMapping/>
  </p:clrMapOvr>
  <p:transition>
    <p:plus/>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04;p2">
            <a:extLst>
              <a:ext uri="{FF2B5EF4-FFF2-40B4-BE49-F238E27FC236}">
                <a16:creationId xmlns:a16="http://schemas.microsoft.com/office/drawing/2014/main" id="{57268195-3A59-4FEB-AC6E-21BFC5F8796B}"/>
              </a:ext>
            </a:extLst>
          </p:cNvPr>
          <p:cNvSpPr txBox="1"/>
          <p:nvPr/>
        </p:nvSpPr>
        <p:spPr>
          <a:xfrm>
            <a:off x="431540" y="1314498"/>
            <a:ext cx="8280920" cy="1242276"/>
          </a:xfrm>
          <a:prstGeom prst="rect">
            <a:avLst/>
          </a:prstGeom>
          <a:noFill/>
          <a:ln>
            <a:noFill/>
          </a:ln>
        </p:spPr>
        <p:txBody>
          <a:bodyPr spcFirstLastPara="1" wrap="square" lIns="91425" tIns="45700" rIns="91425" bIns="45700" anchor="ctr" anchorCtr="0">
            <a:normAutofit lnSpcReduction="10000"/>
          </a:bodyPr>
          <a:lstStyle/>
          <a:p>
            <a:pPr marL="0" marR="0" lvl="0" indent="0" algn="ctr" rtl="0">
              <a:lnSpc>
                <a:spcPct val="90000"/>
              </a:lnSpc>
              <a:spcBef>
                <a:spcPts val="0"/>
              </a:spcBef>
              <a:spcAft>
                <a:spcPts val="0"/>
              </a:spcAft>
              <a:buNone/>
            </a:pPr>
            <a:r>
              <a:rPr lang="pt-BR" sz="2400" b="1" i="0" u="none" strike="noStrike" cap="none" dirty="0">
                <a:solidFill>
                  <a:schemeClr val="dk1"/>
                </a:solidFill>
                <a:latin typeface="Calibri"/>
                <a:ea typeface="Calibri"/>
                <a:cs typeface="Calibri"/>
                <a:sym typeface="Calibri"/>
              </a:rPr>
              <a:t>Amparo Legal</a:t>
            </a:r>
          </a:p>
          <a:p>
            <a:pPr marL="0" marR="0" lvl="0" indent="361950" algn="ctr" rtl="0">
              <a:lnSpc>
                <a:spcPct val="100000"/>
              </a:lnSpc>
              <a:spcBef>
                <a:spcPts val="0"/>
              </a:spcBef>
              <a:spcAft>
                <a:spcPts val="0"/>
              </a:spcAft>
              <a:buClr>
                <a:schemeClr val="dk1"/>
              </a:buClr>
              <a:buSzPts val="2400"/>
              <a:buFont typeface="Arial"/>
              <a:buNone/>
            </a:pPr>
            <a:r>
              <a:rPr lang="pt-BR" sz="2400" b="0" i="0" u="none" strike="noStrike" cap="none" dirty="0">
                <a:solidFill>
                  <a:schemeClr val="dk1"/>
                </a:solidFill>
                <a:latin typeface="+mj-lt"/>
                <a:ea typeface="Calibri"/>
                <a:cs typeface="Calibri"/>
                <a:sym typeface="Calibri"/>
              </a:rPr>
              <a:t>A Lei Complementar nº 101/2000, de 04/05/2000 – LRF</a:t>
            </a:r>
            <a:endParaRPr lang="pt-BR" sz="2400" dirty="0">
              <a:latin typeface="+mj-lt"/>
            </a:endParaRPr>
          </a:p>
          <a:p>
            <a:pPr marL="0" marR="0" lvl="0" indent="361950" algn="ctr" rtl="0">
              <a:lnSpc>
                <a:spcPct val="100000"/>
              </a:lnSpc>
              <a:spcBef>
                <a:spcPts val="750"/>
              </a:spcBef>
              <a:spcAft>
                <a:spcPts val="0"/>
              </a:spcAft>
              <a:buClr>
                <a:schemeClr val="dk1"/>
              </a:buClr>
              <a:buSzPts val="2400"/>
              <a:buFont typeface="Arial"/>
              <a:buNone/>
            </a:pPr>
            <a:r>
              <a:rPr lang="pt-BR" sz="2400" b="0" i="0" u="none" strike="noStrike" cap="none" dirty="0">
                <a:solidFill>
                  <a:schemeClr val="dk1"/>
                </a:solidFill>
                <a:latin typeface="+mj-lt"/>
                <a:ea typeface="Calibri"/>
                <a:cs typeface="Calibri"/>
                <a:sym typeface="Calibri"/>
              </a:rPr>
              <a:t>O parágrafo 4º do artigo 9º</a:t>
            </a:r>
            <a:endParaRPr sz="2400" b="1" i="0" u="none" strike="noStrike" cap="none" dirty="0">
              <a:solidFill>
                <a:schemeClr val="dk1"/>
              </a:solidFill>
              <a:latin typeface="Calibri"/>
              <a:ea typeface="Calibri"/>
              <a:cs typeface="Calibri"/>
              <a:sym typeface="Calibri"/>
            </a:endParaRPr>
          </a:p>
        </p:txBody>
      </p:sp>
      <p:sp>
        <p:nvSpPr>
          <p:cNvPr id="3" name="Google Shape;105;p2">
            <a:extLst>
              <a:ext uri="{FF2B5EF4-FFF2-40B4-BE49-F238E27FC236}">
                <a16:creationId xmlns:a16="http://schemas.microsoft.com/office/drawing/2014/main" id="{6E157E0A-2763-4AA5-9ABA-CDA4312BEEA4}"/>
              </a:ext>
            </a:extLst>
          </p:cNvPr>
          <p:cNvSpPr txBox="1"/>
          <p:nvPr/>
        </p:nvSpPr>
        <p:spPr>
          <a:xfrm>
            <a:off x="179387" y="2852936"/>
            <a:ext cx="8785225" cy="3672408"/>
          </a:xfrm>
          <a:prstGeom prst="rect">
            <a:avLst/>
          </a:prstGeom>
          <a:solidFill>
            <a:schemeClr val="lt1"/>
          </a:solidFill>
          <a:ln>
            <a:noFill/>
          </a:ln>
        </p:spPr>
        <p:txBody>
          <a:bodyPr spcFirstLastPara="1" wrap="square" lIns="91425" tIns="45700" rIns="91425" bIns="45700" anchor="ctr" anchorCtr="0">
            <a:noAutofit/>
          </a:bodyPr>
          <a:lstStyle/>
          <a:p>
            <a:r>
              <a:rPr lang="pt-BR" sz="2400" dirty="0">
                <a:latin typeface="+mj-lt"/>
              </a:rPr>
              <a:t>➡️ Até o final dos meses de:</a:t>
            </a:r>
          </a:p>
          <a:p>
            <a:pPr>
              <a:buFont typeface="Arial" panose="020B0604020202020204" pitchFamily="34" charset="0"/>
              <a:buChar char="•"/>
            </a:pPr>
            <a:r>
              <a:rPr lang="pt-BR" sz="2400" b="1" dirty="0">
                <a:latin typeface="+mj-lt"/>
              </a:rPr>
              <a:t>Fevereiro</a:t>
            </a:r>
            <a:endParaRPr lang="pt-BR" sz="2400" dirty="0">
              <a:latin typeface="+mj-lt"/>
            </a:endParaRPr>
          </a:p>
          <a:p>
            <a:pPr>
              <a:buFont typeface="Arial" panose="020B0604020202020204" pitchFamily="34" charset="0"/>
              <a:buChar char="•"/>
            </a:pPr>
            <a:r>
              <a:rPr lang="pt-BR" sz="2400" b="1" dirty="0">
                <a:latin typeface="+mj-lt"/>
              </a:rPr>
              <a:t>Maio</a:t>
            </a:r>
            <a:endParaRPr lang="pt-BR" sz="2400" dirty="0">
              <a:latin typeface="+mj-lt"/>
            </a:endParaRPr>
          </a:p>
          <a:p>
            <a:pPr>
              <a:buFont typeface="Arial" panose="020B0604020202020204" pitchFamily="34" charset="0"/>
              <a:buChar char="•"/>
            </a:pPr>
            <a:r>
              <a:rPr lang="pt-BR" sz="2400" b="1" dirty="0">
                <a:latin typeface="+mj-lt"/>
              </a:rPr>
              <a:t>Setembro</a:t>
            </a:r>
          </a:p>
          <a:p>
            <a:pPr>
              <a:buFont typeface="Arial" panose="020B0604020202020204" pitchFamily="34" charset="0"/>
              <a:buChar char="•"/>
            </a:pPr>
            <a:endParaRPr lang="pt-BR" sz="2400" dirty="0">
              <a:latin typeface="+mj-lt"/>
            </a:endParaRPr>
          </a:p>
          <a:p>
            <a:r>
              <a:rPr lang="pt-BR" sz="2400" dirty="0">
                <a:latin typeface="+mj-lt"/>
              </a:rPr>
              <a:t>📊 O </a:t>
            </a:r>
            <a:r>
              <a:rPr lang="pt-BR" sz="2400" b="1" dirty="0">
                <a:latin typeface="+mj-lt"/>
              </a:rPr>
              <a:t>Poder Executivo</a:t>
            </a:r>
            <a:r>
              <a:rPr lang="pt-BR" sz="2400" dirty="0">
                <a:latin typeface="+mj-lt"/>
              </a:rPr>
              <a:t> deve:</a:t>
            </a:r>
          </a:p>
          <a:p>
            <a:pPr>
              <a:buFont typeface="Arial" panose="020B0604020202020204" pitchFamily="34" charset="0"/>
              <a:buChar char="•"/>
            </a:pPr>
            <a:r>
              <a:rPr lang="pt-BR" sz="2400" b="1" dirty="0">
                <a:latin typeface="+mj-lt"/>
              </a:rPr>
              <a:t>Demonstrar</a:t>
            </a:r>
            <a:r>
              <a:rPr lang="pt-BR" sz="2400" dirty="0">
                <a:latin typeface="+mj-lt"/>
              </a:rPr>
              <a:t> o cumprimento das metas fiscais;</a:t>
            </a:r>
          </a:p>
          <a:p>
            <a:pPr>
              <a:buFont typeface="Arial" panose="020B0604020202020204" pitchFamily="34" charset="0"/>
              <a:buChar char="•"/>
            </a:pPr>
            <a:r>
              <a:rPr lang="pt-BR" sz="2400" b="1" dirty="0">
                <a:latin typeface="+mj-lt"/>
              </a:rPr>
              <a:t>Avaliar</a:t>
            </a:r>
            <a:r>
              <a:rPr lang="pt-BR" sz="2400" dirty="0">
                <a:latin typeface="+mj-lt"/>
              </a:rPr>
              <a:t> os resultados de cada quadrimestre;</a:t>
            </a:r>
          </a:p>
          <a:p>
            <a:pPr>
              <a:buFont typeface="Arial" panose="020B0604020202020204" pitchFamily="34" charset="0"/>
              <a:buChar char="•"/>
            </a:pPr>
            <a:r>
              <a:rPr lang="pt-BR" sz="2400" dirty="0">
                <a:latin typeface="+mj-lt"/>
              </a:rPr>
              <a:t>Fazer isso em </a:t>
            </a:r>
            <a:r>
              <a:rPr lang="pt-BR" sz="2400" b="1" dirty="0">
                <a:latin typeface="+mj-lt"/>
              </a:rPr>
              <a:t>audiência pública</a:t>
            </a:r>
            <a:r>
              <a:rPr lang="pt-BR" sz="2400" dirty="0">
                <a:latin typeface="+mj-lt"/>
              </a:rPr>
              <a:t> perante a Câmara Municipal (ou comissão equivalente).</a:t>
            </a:r>
          </a:p>
        </p:txBody>
      </p:sp>
    </p:spTree>
    <p:extLst>
      <p:ext uri="{BB962C8B-B14F-4D97-AF65-F5344CB8AC3E}">
        <p14:creationId xmlns:p14="http://schemas.microsoft.com/office/powerpoint/2010/main" val="15000893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3">
            <a:extLst>
              <a:ext uri="{FF2B5EF4-FFF2-40B4-BE49-F238E27FC236}">
                <a16:creationId xmlns:a16="http://schemas.microsoft.com/office/drawing/2014/main" id="{D3480C19-B682-4334-B045-F6904BD55F0B}"/>
              </a:ext>
            </a:extLst>
          </p:cNvPr>
          <p:cNvSpPr>
            <a:spLocks noGrp="1"/>
          </p:cNvSpPr>
          <p:nvPr>
            <p:ph type="title"/>
          </p:nvPr>
        </p:nvSpPr>
        <p:spPr>
          <a:xfrm>
            <a:off x="0" y="1079183"/>
            <a:ext cx="9144000" cy="1143000"/>
          </a:xfrm>
        </p:spPr>
        <p:txBody>
          <a:bodyPr rtlCol="0">
            <a:normAutofit/>
          </a:bodyPr>
          <a:lstStyle/>
          <a:p>
            <a:pPr algn="ctr" eaLnBrk="1" fontAlgn="auto" hangingPunct="1">
              <a:spcAft>
                <a:spcPts val="0"/>
              </a:spcAft>
              <a:defRPr/>
            </a:pPr>
            <a:r>
              <a:rPr lang="pt-BR" sz="3600" b="1" dirty="0"/>
              <a:t>Informações Gerenciais e Contábeis</a:t>
            </a:r>
          </a:p>
        </p:txBody>
      </p:sp>
      <p:sp>
        <p:nvSpPr>
          <p:cNvPr id="17410" name="Espaço Reservado para Conteúdo 4">
            <a:extLst>
              <a:ext uri="{FF2B5EF4-FFF2-40B4-BE49-F238E27FC236}">
                <a16:creationId xmlns:a16="http://schemas.microsoft.com/office/drawing/2014/main" id="{9775594C-8F02-4456-B147-A60996ECB4CC}"/>
              </a:ext>
            </a:extLst>
          </p:cNvPr>
          <p:cNvSpPr>
            <a:spLocks noGrp="1"/>
          </p:cNvSpPr>
          <p:nvPr>
            <p:ph idx="1"/>
          </p:nvPr>
        </p:nvSpPr>
        <p:spPr>
          <a:xfrm>
            <a:off x="0" y="2248556"/>
            <a:ext cx="9144000" cy="4492812"/>
          </a:xfrm>
          <a:noFill/>
        </p:spPr>
        <p:txBody>
          <a:bodyPr rtlCol="0">
            <a:noAutofit/>
          </a:bodyPr>
          <a:lstStyle/>
          <a:p>
            <a:pPr marL="0" indent="0" algn="ctr" eaLnBrk="1" fontAlgn="auto" hangingPunct="1">
              <a:spcAft>
                <a:spcPts val="0"/>
              </a:spcAft>
              <a:buFontTx/>
              <a:buNone/>
              <a:defRPr/>
            </a:pPr>
            <a:endParaRPr lang="pt-BR" sz="2800" b="1" dirty="0">
              <a:latin typeface="+mj-lt"/>
              <a:cs typeface="Times New Roman" pitchFamily="18" charset="0"/>
            </a:endParaRPr>
          </a:p>
          <a:p>
            <a:pPr marL="0" indent="0" algn="ctr" eaLnBrk="1" fontAlgn="auto" hangingPunct="1">
              <a:lnSpc>
                <a:spcPct val="100000"/>
              </a:lnSpc>
              <a:spcAft>
                <a:spcPts val="0"/>
              </a:spcAft>
              <a:buFontTx/>
              <a:buNone/>
              <a:defRPr/>
            </a:pPr>
            <a:r>
              <a:rPr lang="pt-BR" sz="3600" b="1" dirty="0">
                <a:latin typeface="+mj-lt"/>
                <a:cs typeface="Times New Roman" pitchFamily="18" charset="0"/>
              </a:rPr>
              <a:t>Informações contábeis e administrativas referentes ao  3º Quadrimestre de 2025</a:t>
            </a:r>
          </a:p>
          <a:p>
            <a:pPr marL="0" indent="0" algn="ctr" eaLnBrk="1" fontAlgn="auto" hangingPunct="1">
              <a:lnSpc>
                <a:spcPct val="100000"/>
              </a:lnSpc>
              <a:spcAft>
                <a:spcPts val="0"/>
              </a:spcAft>
              <a:buFontTx/>
              <a:buNone/>
              <a:defRPr/>
            </a:pPr>
            <a:endParaRPr lang="pt-BR" sz="3600" b="1" dirty="0">
              <a:latin typeface="+mj-lt"/>
              <a:cs typeface="Times New Roman" pitchFamily="18" charset="0"/>
            </a:endParaRPr>
          </a:p>
          <a:p>
            <a:pPr marL="0" indent="0" algn="ctr" eaLnBrk="1" fontAlgn="auto" hangingPunct="1">
              <a:lnSpc>
                <a:spcPct val="100000"/>
              </a:lnSpc>
              <a:spcAft>
                <a:spcPts val="0"/>
              </a:spcAft>
              <a:buFontTx/>
              <a:buNone/>
              <a:defRPr/>
            </a:pPr>
            <a:r>
              <a:rPr lang="pt-BR" sz="3600" b="1" dirty="0">
                <a:latin typeface="+mj-lt"/>
                <a:cs typeface="Times New Roman" pitchFamily="18" charset="0"/>
              </a:rPr>
              <a:t>Janeiro a Dezembro de 2025</a:t>
            </a:r>
          </a:p>
        </p:txBody>
      </p:sp>
    </p:spTree>
    <p:extLst>
      <p:ext uri="{BB962C8B-B14F-4D97-AF65-F5344CB8AC3E}">
        <p14:creationId xmlns:p14="http://schemas.microsoft.com/office/powerpoint/2010/main" val="1491408625"/>
      </p:ext>
    </p:extLst>
  </p:cSld>
  <p:clrMapOvr>
    <a:masterClrMapping/>
  </p:clrMapOvr>
  <p:transition>
    <p:plus/>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AutoShape 4" descr="Resultado de imagem para cofres"/>
          <p:cNvSpPr>
            <a:spLocks noChangeAspect="1" noChangeArrowheads="1"/>
          </p:cNvSpPr>
          <p:nvPr/>
        </p:nvSpPr>
        <p:spPr bwMode="auto">
          <a:xfrm>
            <a:off x="0"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pt-BR" altLang="pt-BR">
              <a:latin typeface="Calibri" pitchFamily="34" charset="0"/>
            </a:endParaRPr>
          </a:p>
        </p:txBody>
      </p:sp>
      <p:sp>
        <p:nvSpPr>
          <p:cNvPr id="4" name="Retângulo 3">
            <a:extLst>
              <a:ext uri="{FF2B5EF4-FFF2-40B4-BE49-F238E27FC236}">
                <a16:creationId xmlns:a16="http://schemas.microsoft.com/office/drawing/2014/main" id="{189A8109-0A31-4906-94BE-D3D791AAB821}"/>
              </a:ext>
            </a:extLst>
          </p:cNvPr>
          <p:cNvSpPr/>
          <p:nvPr/>
        </p:nvSpPr>
        <p:spPr>
          <a:xfrm>
            <a:off x="1943708" y="1077006"/>
            <a:ext cx="5184775" cy="746125"/>
          </a:xfrm>
          <a:prstGeom prst="rect">
            <a:avLst/>
          </a:prstGeom>
        </p:spPr>
        <p:txBody>
          <a:bodyPr>
            <a:spAutoFit/>
          </a:bodyPr>
          <a:lstStyle/>
          <a:p>
            <a:pPr algn="ctr" eaLnBrk="1" fontAlgn="auto" hangingPunct="1">
              <a:lnSpc>
                <a:spcPct val="85000"/>
              </a:lnSpc>
              <a:spcBef>
                <a:spcPts val="0"/>
              </a:spcBef>
              <a:spcAft>
                <a:spcPts val="0"/>
              </a:spcAft>
              <a:defRPr/>
            </a:pPr>
            <a:r>
              <a:rPr lang="pt-BR" sz="5000" b="1" spc="-50" dirty="0">
                <a:solidFill>
                  <a:prstClr val="black"/>
                </a:solidFill>
                <a:latin typeface="+mj-lt"/>
                <a:ea typeface="+mj-ea"/>
                <a:cs typeface="+mj-cs"/>
              </a:rPr>
              <a:t>Receita Pública</a:t>
            </a:r>
          </a:p>
        </p:txBody>
      </p:sp>
      <p:sp>
        <p:nvSpPr>
          <p:cNvPr id="9" name="Retângulo 8">
            <a:extLst>
              <a:ext uri="{FF2B5EF4-FFF2-40B4-BE49-F238E27FC236}">
                <a16:creationId xmlns:a16="http://schemas.microsoft.com/office/drawing/2014/main" id="{68A5B02B-F5D7-474F-9718-038994236337}"/>
              </a:ext>
            </a:extLst>
          </p:cNvPr>
          <p:cNvSpPr/>
          <p:nvPr/>
        </p:nvSpPr>
        <p:spPr>
          <a:xfrm>
            <a:off x="539750" y="5602288"/>
            <a:ext cx="8116888" cy="511175"/>
          </a:xfrm>
          <a:prstGeom prst="rect">
            <a:avLst/>
          </a:prstGeom>
        </p:spPr>
        <p:txBody>
          <a:bodyPr>
            <a:spAutoFit/>
          </a:bodyPr>
          <a:lstStyle/>
          <a:p>
            <a:pPr algn="ctr" eaLnBrk="1" fontAlgn="auto" hangingPunct="1">
              <a:lnSpc>
                <a:spcPct val="85000"/>
              </a:lnSpc>
              <a:spcBef>
                <a:spcPts val="0"/>
              </a:spcBef>
              <a:spcAft>
                <a:spcPts val="0"/>
              </a:spcAft>
              <a:defRPr/>
            </a:pPr>
            <a:r>
              <a:rPr lang="pt-BR" sz="3200" spc="-50" dirty="0">
                <a:solidFill>
                  <a:prstClr val="black"/>
                </a:solidFill>
                <a:latin typeface="+mj-lt"/>
                <a:ea typeface="+mj-ea"/>
                <a:cs typeface="+mj-cs"/>
              </a:rPr>
              <a:t>(-) deduzidas as receitas em duplicidades</a:t>
            </a:r>
          </a:p>
        </p:txBody>
      </p:sp>
      <p:pic>
        <p:nvPicPr>
          <p:cNvPr id="14" name="Picture 2" descr="Resultado de imagem para impos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204864"/>
            <a:ext cx="4356100" cy="3095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Seta para a direita 14">
            <a:extLst>
              <a:ext uri="{FF2B5EF4-FFF2-40B4-BE49-F238E27FC236}">
                <a16:creationId xmlns:a16="http://schemas.microsoft.com/office/drawing/2014/main" id="{D23833E6-5AE8-446F-B58F-224A1EBF1AF9}"/>
              </a:ext>
            </a:extLst>
          </p:cNvPr>
          <p:cNvSpPr/>
          <p:nvPr/>
        </p:nvSpPr>
        <p:spPr>
          <a:xfrm>
            <a:off x="3997583" y="3608213"/>
            <a:ext cx="1584325" cy="7715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a:p>
        </p:txBody>
      </p:sp>
      <p:pic>
        <p:nvPicPr>
          <p:cNvPr id="16" name="Picture 5"/>
          <p:cNvPicPr>
            <a:picLocks noChangeAspect="1" noChangeArrowheads="1"/>
          </p:cNvPicPr>
          <p:nvPr/>
        </p:nvPicPr>
        <p:blipFill>
          <a:blip r:embed="rId3">
            <a:extLst>
              <a:ext uri="{28A0092B-C50C-407E-A947-70E740481C1C}">
                <a14:useLocalDpi xmlns:a14="http://schemas.microsoft.com/office/drawing/2010/main" val="0"/>
              </a:ext>
            </a:extLst>
          </a:blip>
          <a:srcRect l="14685" r="8388"/>
          <a:stretch>
            <a:fillRect/>
          </a:stretch>
        </p:blipFill>
        <p:spPr bwMode="auto">
          <a:xfrm>
            <a:off x="5759450" y="2695402"/>
            <a:ext cx="2825750" cy="2597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27993721"/>
      </p:ext>
    </p:extLst>
  </p:cSld>
  <p:clrMapOvr>
    <a:masterClrMapping/>
  </p:clrMapOvr>
  <p:transition>
    <p:plus/>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a:extLst>
              <a:ext uri="{FF2B5EF4-FFF2-40B4-BE49-F238E27FC236}">
                <a16:creationId xmlns:a16="http://schemas.microsoft.com/office/drawing/2014/main" id="{6FE37B45-25DB-4807-B09D-D06F7C65E212}"/>
              </a:ext>
            </a:extLst>
          </p:cNvPr>
          <p:cNvSpPr>
            <a:spLocks noGrp="1"/>
          </p:cNvSpPr>
          <p:nvPr>
            <p:ph type="ctrTitle" idx="4294967295"/>
          </p:nvPr>
        </p:nvSpPr>
        <p:spPr>
          <a:xfrm>
            <a:off x="0" y="836712"/>
            <a:ext cx="9144000" cy="720080"/>
          </a:xfrm>
        </p:spPr>
        <p:txBody>
          <a:bodyPr rtlCol="0">
            <a:noAutofit/>
          </a:bodyPr>
          <a:lstStyle/>
          <a:p>
            <a:pPr algn="ctr" eaLnBrk="1" fontAlgn="auto" hangingPunct="1">
              <a:spcAft>
                <a:spcPts val="0"/>
              </a:spcAft>
              <a:defRPr/>
            </a:pPr>
            <a:r>
              <a:rPr lang="pt-BR" sz="2400" b="1" dirty="0"/>
              <a:t>   Receita Arrecadada</a:t>
            </a:r>
            <a:br>
              <a:rPr lang="pt-BR" sz="2400" b="1" dirty="0"/>
            </a:br>
            <a:r>
              <a:rPr lang="pt-BR" sz="2400" b="1" dirty="0"/>
              <a:t>Período: Janeiro a Dezembro de 2025</a:t>
            </a:r>
          </a:p>
        </p:txBody>
      </p:sp>
      <p:graphicFrame>
        <p:nvGraphicFramePr>
          <p:cNvPr id="4" name="Tabela 3">
            <a:extLst>
              <a:ext uri="{FF2B5EF4-FFF2-40B4-BE49-F238E27FC236}">
                <a16:creationId xmlns:a16="http://schemas.microsoft.com/office/drawing/2014/main" id="{474D6687-DE54-4B3C-90D0-617B2159EE67}"/>
              </a:ext>
            </a:extLst>
          </p:cNvPr>
          <p:cNvGraphicFramePr>
            <a:graphicFrameLocks noGrp="1"/>
          </p:cNvGraphicFramePr>
          <p:nvPr>
            <p:extLst>
              <p:ext uri="{D42A27DB-BD31-4B8C-83A1-F6EECF244321}">
                <p14:modId xmlns:p14="http://schemas.microsoft.com/office/powerpoint/2010/main" val="3104027109"/>
              </p:ext>
            </p:extLst>
          </p:nvPr>
        </p:nvGraphicFramePr>
        <p:xfrm>
          <a:off x="204798" y="1556792"/>
          <a:ext cx="8734404" cy="5109210"/>
        </p:xfrm>
        <a:graphic>
          <a:graphicData uri="http://schemas.openxmlformats.org/drawingml/2006/table">
            <a:tbl>
              <a:tblPr firstRow="1" bandRow="1">
                <a:tableStyleId>{5940675A-B579-460E-94D1-54222C63F5DA}</a:tableStyleId>
              </a:tblPr>
              <a:tblGrid>
                <a:gridCol w="3357849">
                  <a:extLst>
                    <a:ext uri="{9D8B030D-6E8A-4147-A177-3AD203B41FA5}">
                      <a16:colId xmlns:a16="http://schemas.microsoft.com/office/drawing/2014/main" val="20000"/>
                    </a:ext>
                  </a:extLst>
                </a:gridCol>
                <a:gridCol w="1792185">
                  <a:extLst>
                    <a:ext uri="{9D8B030D-6E8A-4147-A177-3AD203B41FA5}">
                      <a16:colId xmlns:a16="http://schemas.microsoft.com/office/drawing/2014/main" val="20002"/>
                    </a:ext>
                  </a:extLst>
                </a:gridCol>
                <a:gridCol w="1792185">
                  <a:extLst>
                    <a:ext uri="{9D8B030D-6E8A-4147-A177-3AD203B41FA5}">
                      <a16:colId xmlns:a16="http://schemas.microsoft.com/office/drawing/2014/main" val="20003"/>
                    </a:ext>
                  </a:extLst>
                </a:gridCol>
                <a:gridCol w="1792185">
                  <a:extLst>
                    <a:ext uri="{9D8B030D-6E8A-4147-A177-3AD203B41FA5}">
                      <a16:colId xmlns:a16="http://schemas.microsoft.com/office/drawing/2014/main" val="20001"/>
                    </a:ext>
                  </a:extLst>
                </a:gridCol>
              </a:tblGrid>
              <a:tr h="222164">
                <a:tc>
                  <a:txBody>
                    <a:bodyPr/>
                    <a:lstStyle/>
                    <a:p>
                      <a:pPr algn="ctr" fontAlgn="ctr"/>
                      <a:endParaRPr lang="pt-BR" sz="1800" b="1" i="0" u="none" strike="noStrike" dirty="0">
                        <a:solidFill>
                          <a:srgbClr val="000000"/>
                        </a:solidFill>
                        <a:effectLst/>
                        <a:latin typeface="+mj-lt"/>
                      </a:endParaRPr>
                    </a:p>
                  </a:txBody>
                  <a:tcPr marL="9525" marR="9525" marT="9525" marB="0" anchor="ctr">
                    <a:solidFill>
                      <a:schemeClr val="bg1">
                        <a:lumMod val="85000"/>
                      </a:schemeClr>
                    </a:solidFill>
                  </a:tcPr>
                </a:tc>
                <a:tc>
                  <a:txBody>
                    <a:bodyPr/>
                    <a:lstStyle/>
                    <a:p>
                      <a:pPr algn="ctr" fontAlgn="b"/>
                      <a:r>
                        <a:rPr lang="pt-BR" sz="1800" b="1" i="0" u="none" strike="noStrike" dirty="0">
                          <a:solidFill>
                            <a:srgbClr val="000000"/>
                          </a:solidFill>
                          <a:effectLst/>
                          <a:latin typeface="+mj-lt"/>
                        </a:rPr>
                        <a:t>PREFEITURA</a:t>
                      </a:r>
                    </a:p>
                  </a:txBody>
                  <a:tcPr marL="9525" marR="9525" marT="9525" marB="0" anchor="b">
                    <a:solidFill>
                      <a:schemeClr val="bg1">
                        <a:lumMod val="85000"/>
                      </a:schemeClr>
                    </a:solidFill>
                  </a:tcPr>
                </a:tc>
                <a:tc>
                  <a:txBody>
                    <a:bodyPr/>
                    <a:lstStyle/>
                    <a:p>
                      <a:pPr algn="ctr" fontAlgn="b"/>
                      <a:r>
                        <a:rPr lang="pt-BR" sz="1800" b="1" i="0" u="none" strike="noStrike" dirty="0">
                          <a:solidFill>
                            <a:srgbClr val="000000"/>
                          </a:solidFill>
                          <a:effectLst/>
                          <a:latin typeface="+mj-lt"/>
                        </a:rPr>
                        <a:t>IPAM</a:t>
                      </a:r>
                    </a:p>
                  </a:txBody>
                  <a:tcPr marL="9525" marR="9525" marT="9525" marB="0" anchor="b">
                    <a:solidFill>
                      <a:schemeClr val="bg1">
                        <a:lumMod val="85000"/>
                      </a:schemeClr>
                    </a:solidFill>
                  </a:tcPr>
                </a:tc>
                <a:tc>
                  <a:txBody>
                    <a:bodyPr/>
                    <a:lstStyle/>
                    <a:p>
                      <a:pPr algn="ctr" fontAlgn="b"/>
                      <a:r>
                        <a:rPr lang="pt-BR" sz="1800" b="1" i="0" u="none" strike="noStrike" dirty="0">
                          <a:solidFill>
                            <a:srgbClr val="000000"/>
                          </a:solidFill>
                          <a:effectLst/>
                          <a:latin typeface="+mj-lt"/>
                        </a:rPr>
                        <a:t>MUNICÍPIO</a:t>
                      </a:r>
                    </a:p>
                  </a:txBody>
                  <a:tcPr marL="9525" marR="9525" marT="9525" marB="0" anchor="b">
                    <a:solidFill>
                      <a:schemeClr val="bg1">
                        <a:lumMod val="85000"/>
                      </a:schemeClr>
                    </a:solidFill>
                  </a:tcPr>
                </a:tc>
                <a:extLst>
                  <a:ext uri="{0D108BD9-81ED-4DB2-BD59-A6C34878D82A}">
                    <a16:rowId xmlns:a16="http://schemas.microsoft.com/office/drawing/2014/main" val="10000"/>
                  </a:ext>
                </a:extLst>
              </a:tr>
              <a:tr h="222164">
                <a:tc>
                  <a:txBody>
                    <a:bodyPr/>
                    <a:lstStyle/>
                    <a:p>
                      <a:pPr algn="ctr" fontAlgn="ctr"/>
                      <a:endParaRPr lang="pt-BR" sz="1800" b="1" i="0" u="none" strike="noStrike" dirty="0">
                        <a:solidFill>
                          <a:srgbClr val="000000"/>
                        </a:solidFill>
                        <a:effectLst/>
                        <a:latin typeface="+mj-lt"/>
                      </a:endParaRPr>
                    </a:p>
                  </a:txBody>
                  <a:tcPr marL="9525" marR="9525" marT="9525" marB="0" anchor="ctr">
                    <a:solidFill>
                      <a:schemeClr val="bg1">
                        <a:lumMod val="85000"/>
                      </a:schemeClr>
                    </a:solidFill>
                  </a:tcPr>
                </a:tc>
                <a:tc>
                  <a:txBody>
                    <a:bodyPr/>
                    <a:lstStyle/>
                    <a:p>
                      <a:pPr algn="ctr" fontAlgn="b"/>
                      <a:r>
                        <a:rPr lang="pt-BR" sz="1800" b="1" i="0" u="none" strike="noStrike" dirty="0">
                          <a:solidFill>
                            <a:srgbClr val="000000"/>
                          </a:solidFill>
                          <a:effectLst/>
                          <a:latin typeface="+mj-lt"/>
                        </a:rPr>
                        <a:t>(a)</a:t>
                      </a:r>
                    </a:p>
                  </a:txBody>
                  <a:tcPr marL="9525" marR="9525" marT="9525" marB="0" anchor="b">
                    <a:solidFill>
                      <a:schemeClr val="bg1">
                        <a:lumMod val="85000"/>
                      </a:schemeClr>
                    </a:solidFill>
                  </a:tcPr>
                </a:tc>
                <a:tc>
                  <a:txBody>
                    <a:bodyPr/>
                    <a:lstStyle/>
                    <a:p>
                      <a:pPr algn="ctr" fontAlgn="b"/>
                      <a:r>
                        <a:rPr lang="pt-BR" sz="1800" b="1" i="0" u="none" strike="noStrike" dirty="0">
                          <a:solidFill>
                            <a:srgbClr val="000000"/>
                          </a:solidFill>
                          <a:effectLst/>
                          <a:latin typeface="+mj-lt"/>
                        </a:rPr>
                        <a:t>(b)</a:t>
                      </a:r>
                    </a:p>
                  </a:txBody>
                  <a:tcPr marL="9525" marR="9525" marT="9525" marB="0" anchor="b">
                    <a:solidFill>
                      <a:schemeClr val="bg1">
                        <a:lumMod val="85000"/>
                      </a:schemeClr>
                    </a:solidFill>
                  </a:tcPr>
                </a:tc>
                <a:tc>
                  <a:txBody>
                    <a:bodyPr/>
                    <a:lstStyle/>
                    <a:p>
                      <a:pPr algn="ctr" fontAlgn="b"/>
                      <a:r>
                        <a:rPr lang="pt-BR" sz="1800" b="1" i="0" u="none" strike="noStrike" dirty="0">
                          <a:solidFill>
                            <a:srgbClr val="000000"/>
                          </a:solidFill>
                          <a:effectLst/>
                          <a:latin typeface="+mj-lt"/>
                        </a:rPr>
                        <a:t>(c) = (a + b)</a:t>
                      </a:r>
                    </a:p>
                  </a:txBody>
                  <a:tcPr marL="9525" marR="9525" marT="9525" marB="0" anchor="b">
                    <a:solidFill>
                      <a:schemeClr val="bg1">
                        <a:lumMod val="85000"/>
                      </a:schemeClr>
                    </a:solidFill>
                  </a:tcPr>
                </a:tc>
                <a:extLst>
                  <a:ext uri="{0D108BD9-81ED-4DB2-BD59-A6C34878D82A}">
                    <a16:rowId xmlns:a16="http://schemas.microsoft.com/office/drawing/2014/main" val="10002"/>
                  </a:ext>
                </a:extLst>
              </a:tr>
              <a:tr h="222164">
                <a:tc>
                  <a:txBody>
                    <a:bodyPr/>
                    <a:lstStyle/>
                    <a:p>
                      <a:pPr algn="ctr" fontAlgn="ctr"/>
                      <a:r>
                        <a:rPr lang="pt-BR" sz="1800" u="none" strike="noStrike" dirty="0">
                          <a:effectLst/>
                          <a:latin typeface="+mj-lt"/>
                        </a:rPr>
                        <a:t>Janeiro</a:t>
                      </a:r>
                      <a:endParaRPr lang="pt-BR" sz="1800" b="0" i="0" u="none" strike="noStrike" dirty="0">
                        <a:solidFill>
                          <a:srgbClr val="000000"/>
                        </a:solidFill>
                        <a:effectLst/>
                        <a:latin typeface="+mj-lt"/>
                      </a:endParaRPr>
                    </a:p>
                  </a:txBody>
                  <a:tcPr marL="9525" marR="9525" marT="9525" marB="0" anchor="ctr"/>
                </a:tc>
                <a:tc>
                  <a:txBody>
                    <a:bodyPr/>
                    <a:lstStyle/>
                    <a:p>
                      <a:pPr algn="ctr" fontAlgn="b"/>
                      <a:r>
                        <a:rPr lang="pt-BR" sz="1800" b="0" i="0" u="none" strike="noStrike">
                          <a:solidFill>
                            <a:srgbClr val="000000"/>
                          </a:solidFill>
                          <a:effectLst/>
                          <a:latin typeface="+mj-lt"/>
                        </a:rPr>
                        <a:t>5.888.737,47</a:t>
                      </a:r>
                    </a:p>
                  </a:txBody>
                  <a:tcPr marL="9525" marR="9525" marT="9525" marB="0" anchor="b">
                    <a:solidFill>
                      <a:schemeClr val="bg1"/>
                    </a:solidFill>
                  </a:tcPr>
                </a:tc>
                <a:tc>
                  <a:txBody>
                    <a:bodyPr/>
                    <a:lstStyle/>
                    <a:p>
                      <a:pPr algn="ctr" fontAlgn="b"/>
                      <a:r>
                        <a:rPr lang="pt-BR" sz="1800" b="0" i="0" u="none" strike="noStrike">
                          <a:solidFill>
                            <a:srgbClr val="000000"/>
                          </a:solidFill>
                          <a:effectLst/>
                          <a:latin typeface="+mj-lt"/>
                        </a:rPr>
                        <a:t>773.479,01</a:t>
                      </a:r>
                    </a:p>
                  </a:txBody>
                  <a:tcPr marL="9525" marR="9525" marT="9525" marB="0" anchor="b">
                    <a:solidFill>
                      <a:srgbClr val="FF7C80"/>
                    </a:solidFill>
                  </a:tcPr>
                </a:tc>
                <a:tc>
                  <a:txBody>
                    <a:bodyPr/>
                    <a:lstStyle/>
                    <a:p>
                      <a:pPr algn="ctr" fontAlgn="b"/>
                      <a:r>
                        <a:rPr lang="pt-BR" sz="1800" b="0" i="0" u="none" strike="noStrike">
                          <a:solidFill>
                            <a:srgbClr val="000000"/>
                          </a:solidFill>
                          <a:effectLst/>
                          <a:latin typeface="+mj-lt"/>
                        </a:rPr>
                        <a:t>6.662.216,48</a:t>
                      </a:r>
                    </a:p>
                  </a:txBody>
                  <a:tcPr marL="9525" marR="9525" marT="9525" marB="0" anchor="b">
                    <a:solidFill>
                      <a:schemeClr val="bg1"/>
                    </a:solidFill>
                  </a:tcPr>
                </a:tc>
                <a:extLst>
                  <a:ext uri="{0D108BD9-81ED-4DB2-BD59-A6C34878D82A}">
                    <a16:rowId xmlns:a16="http://schemas.microsoft.com/office/drawing/2014/main" val="10001"/>
                  </a:ext>
                </a:extLst>
              </a:tr>
              <a:tr h="222164">
                <a:tc>
                  <a:txBody>
                    <a:bodyPr/>
                    <a:lstStyle/>
                    <a:p>
                      <a:pPr algn="ctr" fontAlgn="ctr"/>
                      <a:r>
                        <a:rPr lang="pt-BR" sz="1800" u="none" strike="noStrike" dirty="0">
                          <a:effectLst/>
                          <a:latin typeface="+mj-lt"/>
                        </a:rPr>
                        <a:t>Fevereiro</a:t>
                      </a:r>
                      <a:endParaRPr lang="pt-BR" sz="1800" b="0" i="0" u="none" strike="noStrike" dirty="0">
                        <a:solidFill>
                          <a:srgbClr val="000000"/>
                        </a:solidFill>
                        <a:effectLst/>
                        <a:latin typeface="+mj-lt"/>
                      </a:endParaRPr>
                    </a:p>
                  </a:txBody>
                  <a:tcPr marL="9525" marR="9525" marT="9525" marB="0" anchor="ctr"/>
                </a:tc>
                <a:tc>
                  <a:txBody>
                    <a:bodyPr/>
                    <a:lstStyle/>
                    <a:p>
                      <a:pPr algn="ctr" fontAlgn="b"/>
                      <a:r>
                        <a:rPr lang="pt-BR" sz="1800" b="0" i="0" u="none" strike="noStrike" dirty="0">
                          <a:solidFill>
                            <a:srgbClr val="000000"/>
                          </a:solidFill>
                          <a:effectLst/>
                          <a:latin typeface="+mj-lt"/>
                        </a:rPr>
                        <a:t>7.365.474,27</a:t>
                      </a:r>
                    </a:p>
                  </a:txBody>
                  <a:tcPr marL="9525" marR="9525" marT="9525" marB="0" anchor="b">
                    <a:solidFill>
                      <a:schemeClr val="bg1"/>
                    </a:solidFill>
                  </a:tcPr>
                </a:tc>
                <a:tc>
                  <a:txBody>
                    <a:bodyPr/>
                    <a:lstStyle/>
                    <a:p>
                      <a:pPr algn="ctr" fontAlgn="b"/>
                      <a:r>
                        <a:rPr lang="pt-BR" sz="1800" b="0" i="0" u="none" strike="noStrike">
                          <a:solidFill>
                            <a:srgbClr val="000000"/>
                          </a:solidFill>
                          <a:effectLst/>
                          <a:latin typeface="+mj-lt"/>
                        </a:rPr>
                        <a:t>1.140.623,83</a:t>
                      </a:r>
                    </a:p>
                  </a:txBody>
                  <a:tcPr marL="9525" marR="9525" marT="9525" marB="0" anchor="b">
                    <a:solidFill>
                      <a:schemeClr val="bg1"/>
                    </a:solidFill>
                  </a:tcPr>
                </a:tc>
                <a:tc>
                  <a:txBody>
                    <a:bodyPr/>
                    <a:lstStyle/>
                    <a:p>
                      <a:pPr algn="ctr" fontAlgn="b"/>
                      <a:r>
                        <a:rPr lang="pt-BR" sz="1800" b="0" i="0" u="none" strike="noStrike">
                          <a:solidFill>
                            <a:srgbClr val="000000"/>
                          </a:solidFill>
                          <a:effectLst/>
                          <a:latin typeface="+mj-lt"/>
                        </a:rPr>
                        <a:t>8.506.098,10</a:t>
                      </a:r>
                    </a:p>
                  </a:txBody>
                  <a:tcPr marL="9525" marR="9525" marT="9525" marB="0" anchor="b">
                    <a:solidFill>
                      <a:schemeClr val="bg1"/>
                    </a:solidFill>
                  </a:tcPr>
                </a:tc>
                <a:extLst>
                  <a:ext uri="{0D108BD9-81ED-4DB2-BD59-A6C34878D82A}">
                    <a16:rowId xmlns:a16="http://schemas.microsoft.com/office/drawing/2014/main" val="10005"/>
                  </a:ext>
                </a:extLst>
              </a:tr>
              <a:tr h="222164">
                <a:tc>
                  <a:txBody>
                    <a:bodyPr/>
                    <a:lstStyle/>
                    <a:p>
                      <a:pPr algn="ctr" fontAlgn="ctr"/>
                      <a:r>
                        <a:rPr lang="pt-BR" sz="1800" u="none" strike="noStrike" dirty="0">
                          <a:effectLst/>
                          <a:latin typeface="+mj-lt"/>
                        </a:rPr>
                        <a:t>Março</a:t>
                      </a:r>
                      <a:endParaRPr lang="pt-BR" sz="1800" b="0" i="0" u="none" strike="noStrike" dirty="0">
                        <a:solidFill>
                          <a:srgbClr val="000000"/>
                        </a:solidFill>
                        <a:effectLst/>
                        <a:latin typeface="+mj-lt"/>
                      </a:endParaRPr>
                    </a:p>
                  </a:txBody>
                  <a:tcPr marL="9525" marR="9525" marT="9525" marB="0" anchor="ctr"/>
                </a:tc>
                <a:tc>
                  <a:txBody>
                    <a:bodyPr/>
                    <a:lstStyle/>
                    <a:p>
                      <a:pPr algn="ctr" fontAlgn="b"/>
                      <a:r>
                        <a:rPr lang="pt-BR" sz="1800" b="0" i="0" u="none" strike="noStrike" dirty="0">
                          <a:solidFill>
                            <a:srgbClr val="000000"/>
                          </a:solidFill>
                          <a:effectLst/>
                          <a:latin typeface="+mj-lt"/>
                        </a:rPr>
                        <a:t>5.455.469,13</a:t>
                      </a:r>
                    </a:p>
                  </a:txBody>
                  <a:tcPr marL="9525" marR="9525" marT="9525" marB="0" anchor="b">
                    <a:solidFill>
                      <a:srgbClr val="FF7C80"/>
                    </a:solidFill>
                  </a:tcPr>
                </a:tc>
                <a:tc>
                  <a:txBody>
                    <a:bodyPr/>
                    <a:lstStyle/>
                    <a:p>
                      <a:pPr algn="ctr" fontAlgn="b"/>
                      <a:r>
                        <a:rPr lang="pt-BR" sz="1800" b="0" i="0" u="none" strike="noStrike">
                          <a:solidFill>
                            <a:srgbClr val="000000"/>
                          </a:solidFill>
                          <a:effectLst/>
                          <a:latin typeface="+mj-lt"/>
                        </a:rPr>
                        <a:t>814.672,49</a:t>
                      </a:r>
                    </a:p>
                  </a:txBody>
                  <a:tcPr marL="9525" marR="9525" marT="9525" marB="0" anchor="b">
                    <a:solidFill>
                      <a:schemeClr val="bg1"/>
                    </a:solidFill>
                  </a:tcPr>
                </a:tc>
                <a:tc>
                  <a:txBody>
                    <a:bodyPr/>
                    <a:lstStyle/>
                    <a:p>
                      <a:pPr algn="ctr" fontAlgn="b"/>
                      <a:r>
                        <a:rPr lang="pt-BR" sz="1800" b="0" i="0" u="none" strike="noStrike">
                          <a:solidFill>
                            <a:srgbClr val="000000"/>
                          </a:solidFill>
                          <a:effectLst/>
                          <a:latin typeface="+mj-lt"/>
                        </a:rPr>
                        <a:t>6.270.141,62</a:t>
                      </a:r>
                    </a:p>
                  </a:txBody>
                  <a:tcPr marL="9525" marR="9525" marT="9525" marB="0" anchor="b">
                    <a:solidFill>
                      <a:srgbClr val="FF7C80"/>
                    </a:solidFill>
                  </a:tcPr>
                </a:tc>
                <a:extLst>
                  <a:ext uri="{0D108BD9-81ED-4DB2-BD59-A6C34878D82A}">
                    <a16:rowId xmlns:a16="http://schemas.microsoft.com/office/drawing/2014/main" val="10011"/>
                  </a:ext>
                </a:extLst>
              </a:tr>
              <a:tr h="222164">
                <a:tc>
                  <a:txBody>
                    <a:bodyPr/>
                    <a:lstStyle/>
                    <a:p>
                      <a:pPr algn="ctr" fontAlgn="ctr"/>
                      <a:r>
                        <a:rPr lang="pt-BR" sz="1800" u="none" strike="noStrike" dirty="0">
                          <a:effectLst/>
                          <a:latin typeface="+mj-lt"/>
                        </a:rPr>
                        <a:t>Abril</a:t>
                      </a:r>
                      <a:endParaRPr lang="pt-BR" sz="1800" b="0" i="0" u="none" strike="noStrike" dirty="0">
                        <a:solidFill>
                          <a:srgbClr val="000000"/>
                        </a:solidFill>
                        <a:effectLst/>
                        <a:latin typeface="+mj-lt"/>
                      </a:endParaRPr>
                    </a:p>
                  </a:txBody>
                  <a:tcPr marL="9525" marR="9525" marT="9525" marB="0" anchor="ctr"/>
                </a:tc>
                <a:tc>
                  <a:txBody>
                    <a:bodyPr/>
                    <a:lstStyle/>
                    <a:p>
                      <a:pPr algn="ctr" fontAlgn="b"/>
                      <a:r>
                        <a:rPr lang="pt-BR" sz="1800" b="0" i="0" u="none" strike="noStrike">
                          <a:solidFill>
                            <a:srgbClr val="000000"/>
                          </a:solidFill>
                          <a:effectLst/>
                          <a:latin typeface="+mj-lt"/>
                        </a:rPr>
                        <a:t>6.405.484,71</a:t>
                      </a:r>
                    </a:p>
                  </a:txBody>
                  <a:tcPr marL="9525" marR="9525" marT="9525" marB="0" anchor="b">
                    <a:solidFill>
                      <a:schemeClr val="bg1"/>
                    </a:solidFill>
                  </a:tcPr>
                </a:tc>
                <a:tc>
                  <a:txBody>
                    <a:bodyPr/>
                    <a:lstStyle/>
                    <a:p>
                      <a:pPr algn="ctr" fontAlgn="b"/>
                      <a:r>
                        <a:rPr lang="pt-BR" sz="1800" b="0" i="0" u="none" strike="noStrike">
                          <a:solidFill>
                            <a:srgbClr val="000000"/>
                          </a:solidFill>
                          <a:effectLst/>
                          <a:latin typeface="+mj-lt"/>
                        </a:rPr>
                        <a:t>826.035,29</a:t>
                      </a:r>
                    </a:p>
                  </a:txBody>
                  <a:tcPr marL="9525" marR="9525" marT="9525" marB="0" anchor="b">
                    <a:solidFill>
                      <a:schemeClr val="bg1"/>
                    </a:solidFill>
                  </a:tcPr>
                </a:tc>
                <a:tc>
                  <a:txBody>
                    <a:bodyPr/>
                    <a:lstStyle/>
                    <a:p>
                      <a:pPr algn="ctr" fontAlgn="b"/>
                      <a:r>
                        <a:rPr lang="pt-BR" sz="1800" b="0" i="0" u="none" strike="noStrike">
                          <a:solidFill>
                            <a:srgbClr val="000000"/>
                          </a:solidFill>
                          <a:effectLst/>
                          <a:latin typeface="+mj-lt"/>
                        </a:rPr>
                        <a:t>7.231.520,00</a:t>
                      </a:r>
                    </a:p>
                  </a:txBody>
                  <a:tcPr marL="9525" marR="9525" marT="9525" marB="0" anchor="b">
                    <a:solidFill>
                      <a:schemeClr val="bg1"/>
                    </a:solidFill>
                  </a:tcPr>
                </a:tc>
                <a:extLst>
                  <a:ext uri="{0D108BD9-81ED-4DB2-BD59-A6C34878D82A}">
                    <a16:rowId xmlns:a16="http://schemas.microsoft.com/office/drawing/2014/main" val="10012"/>
                  </a:ext>
                </a:extLst>
              </a:tr>
              <a:tr h="222164">
                <a:tc>
                  <a:txBody>
                    <a:bodyPr/>
                    <a:lstStyle/>
                    <a:p>
                      <a:pPr algn="ctr" fontAlgn="ctr"/>
                      <a:r>
                        <a:rPr lang="pt-BR" sz="1800" b="1" u="none" strike="noStrike" dirty="0">
                          <a:effectLst/>
                          <a:latin typeface="+mj-lt"/>
                        </a:rPr>
                        <a:t>Total 1º Quadrimestre</a:t>
                      </a:r>
                      <a:endParaRPr lang="pt-BR" sz="1800" b="1" i="0" u="none" strike="noStrike" dirty="0">
                        <a:solidFill>
                          <a:srgbClr val="000000"/>
                        </a:solidFill>
                        <a:effectLst/>
                        <a:latin typeface="+mj-lt"/>
                      </a:endParaRPr>
                    </a:p>
                  </a:txBody>
                  <a:tcPr marL="9525" marR="9525" marT="9525" marB="0" anchor="ctr">
                    <a:solidFill>
                      <a:schemeClr val="bg1">
                        <a:lumMod val="85000"/>
                      </a:schemeClr>
                    </a:solidFill>
                  </a:tcPr>
                </a:tc>
                <a:tc>
                  <a:txBody>
                    <a:bodyPr/>
                    <a:lstStyle/>
                    <a:p>
                      <a:pPr algn="ctr" fontAlgn="ctr"/>
                      <a:r>
                        <a:rPr lang="pt-BR" sz="1800" b="1" i="0" u="none" strike="noStrike">
                          <a:solidFill>
                            <a:srgbClr val="000000"/>
                          </a:solidFill>
                          <a:effectLst/>
                          <a:latin typeface="+mj-lt"/>
                        </a:rPr>
                        <a:t>25.115.165,58</a:t>
                      </a:r>
                    </a:p>
                  </a:txBody>
                  <a:tcPr marL="9525" marR="9525" marT="9525" marB="0" anchor="ctr">
                    <a:solidFill>
                      <a:schemeClr val="bg1">
                        <a:lumMod val="85000"/>
                      </a:schemeClr>
                    </a:solidFill>
                  </a:tcPr>
                </a:tc>
                <a:tc>
                  <a:txBody>
                    <a:bodyPr/>
                    <a:lstStyle/>
                    <a:p>
                      <a:pPr algn="ctr" fontAlgn="ctr"/>
                      <a:r>
                        <a:rPr lang="pt-BR" sz="1800" b="1" i="0" u="none" strike="noStrike">
                          <a:solidFill>
                            <a:srgbClr val="000000"/>
                          </a:solidFill>
                          <a:effectLst/>
                          <a:latin typeface="+mj-lt"/>
                        </a:rPr>
                        <a:t>3.554.810,62</a:t>
                      </a:r>
                    </a:p>
                  </a:txBody>
                  <a:tcPr marL="9525" marR="9525" marT="9525" marB="0" anchor="ctr">
                    <a:solidFill>
                      <a:schemeClr val="bg1">
                        <a:lumMod val="85000"/>
                      </a:schemeClr>
                    </a:solidFill>
                  </a:tcPr>
                </a:tc>
                <a:tc>
                  <a:txBody>
                    <a:bodyPr/>
                    <a:lstStyle/>
                    <a:p>
                      <a:pPr algn="ctr" fontAlgn="ctr"/>
                      <a:r>
                        <a:rPr lang="pt-BR" sz="1800" b="1" i="0" u="none" strike="noStrike">
                          <a:solidFill>
                            <a:srgbClr val="000000"/>
                          </a:solidFill>
                          <a:effectLst/>
                          <a:latin typeface="+mj-lt"/>
                        </a:rPr>
                        <a:t>28.669.976,20</a:t>
                      </a:r>
                    </a:p>
                  </a:txBody>
                  <a:tcPr marL="9525" marR="9525" marT="9525" marB="0" anchor="ctr">
                    <a:solidFill>
                      <a:schemeClr val="bg1">
                        <a:lumMod val="85000"/>
                      </a:schemeClr>
                    </a:solidFill>
                  </a:tcPr>
                </a:tc>
                <a:extLst>
                  <a:ext uri="{0D108BD9-81ED-4DB2-BD59-A6C34878D82A}">
                    <a16:rowId xmlns:a16="http://schemas.microsoft.com/office/drawing/2014/main" val="2582740657"/>
                  </a:ext>
                </a:extLst>
              </a:tr>
              <a:tr h="222164">
                <a:tc>
                  <a:txBody>
                    <a:bodyPr/>
                    <a:lstStyle/>
                    <a:p>
                      <a:pPr algn="ctr" fontAlgn="ctr"/>
                      <a:r>
                        <a:rPr lang="pt-BR" sz="1800" b="0" i="0" u="none" strike="noStrike" dirty="0">
                          <a:solidFill>
                            <a:srgbClr val="000000"/>
                          </a:solidFill>
                          <a:effectLst/>
                          <a:latin typeface="+mj-lt"/>
                        </a:rPr>
                        <a:t>Maio</a:t>
                      </a:r>
                    </a:p>
                  </a:txBody>
                  <a:tcPr marL="9525" marR="9525" marT="9525" marB="0" anchor="ctr">
                    <a:solidFill>
                      <a:schemeClr val="bg1"/>
                    </a:solidFill>
                  </a:tcPr>
                </a:tc>
                <a:tc>
                  <a:txBody>
                    <a:bodyPr/>
                    <a:lstStyle/>
                    <a:p>
                      <a:pPr algn="ctr" fontAlgn="ctr"/>
                      <a:r>
                        <a:rPr lang="pt-BR" sz="1800" b="0" i="0" u="none" strike="noStrike">
                          <a:solidFill>
                            <a:srgbClr val="000000"/>
                          </a:solidFill>
                          <a:effectLst/>
                          <a:latin typeface="+mj-lt"/>
                        </a:rPr>
                        <a:t>6.216.309,02</a:t>
                      </a:r>
                    </a:p>
                  </a:txBody>
                  <a:tcPr marL="9525" marR="9525" marT="9525" marB="0" anchor="ctr">
                    <a:solidFill>
                      <a:schemeClr val="bg1"/>
                    </a:solidFill>
                  </a:tcPr>
                </a:tc>
                <a:tc>
                  <a:txBody>
                    <a:bodyPr/>
                    <a:lstStyle/>
                    <a:p>
                      <a:pPr algn="ctr" fontAlgn="ctr"/>
                      <a:r>
                        <a:rPr lang="pt-BR" sz="1800" b="0" i="0" u="none" strike="noStrike">
                          <a:solidFill>
                            <a:srgbClr val="000000"/>
                          </a:solidFill>
                          <a:effectLst/>
                          <a:latin typeface="+mj-lt"/>
                        </a:rPr>
                        <a:t>896.777,27</a:t>
                      </a:r>
                    </a:p>
                  </a:txBody>
                  <a:tcPr marL="9525" marR="9525" marT="9525" marB="0" anchor="ctr">
                    <a:solidFill>
                      <a:schemeClr val="bg1"/>
                    </a:solidFill>
                  </a:tcPr>
                </a:tc>
                <a:tc>
                  <a:txBody>
                    <a:bodyPr/>
                    <a:lstStyle/>
                    <a:p>
                      <a:pPr algn="ctr" fontAlgn="b"/>
                      <a:r>
                        <a:rPr lang="pt-BR" sz="1800" b="0" i="0" u="none" strike="noStrike">
                          <a:solidFill>
                            <a:srgbClr val="000000"/>
                          </a:solidFill>
                          <a:effectLst/>
                          <a:latin typeface="+mj-lt"/>
                        </a:rPr>
                        <a:t>7.113.086,29</a:t>
                      </a:r>
                    </a:p>
                  </a:txBody>
                  <a:tcPr marL="9525" marR="9525" marT="9525" marB="0" anchor="b">
                    <a:solidFill>
                      <a:schemeClr val="bg1"/>
                    </a:solidFill>
                  </a:tcPr>
                </a:tc>
                <a:extLst>
                  <a:ext uri="{0D108BD9-81ED-4DB2-BD59-A6C34878D82A}">
                    <a16:rowId xmlns:a16="http://schemas.microsoft.com/office/drawing/2014/main" val="3557490618"/>
                  </a:ext>
                </a:extLst>
              </a:tr>
              <a:tr h="222164">
                <a:tc>
                  <a:txBody>
                    <a:bodyPr/>
                    <a:lstStyle/>
                    <a:p>
                      <a:pPr algn="ctr" fontAlgn="ctr"/>
                      <a:r>
                        <a:rPr lang="pt-BR" sz="1800" b="0" i="0" u="none" strike="noStrike" dirty="0">
                          <a:solidFill>
                            <a:srgbClr val="000000"/>
                          </a:solidFill>
                          <a:effectLst/>
                          <a:latin typeface="+mj-lt"/>
                        </a:rPr>
                        <a:t>Junho</a:t>
                      </a:r>
                    </a:p>
                  </a:txBody>
                  <a:tcPr marL="9525" marR="9525" marT="9525" marB="0" anchor="ctr">
                    <a:solidFill>
                      <a:schemeClr val="bg1"/>
                    </a:solidFill>
                  </a:tcPr>
                </a:tc>
                <a:tc>
                  <a:txBody>
                    <a:bodyPr/>
                    <a:lstStyle/>
                    <a:p>
                      <a:pPr algn="ctr" fontAlgn="ctr"/>
                      <a:r>
                        <a:rPr lang="pt-BR" sz="1800" b="0" i="0" u="none" strike="noStrike">
                          <a:solidFill>
                            <a:srgbClr val="000000"/>
                          </a:solidFill>
                          <a:effectLst/>
                          <a:latin typeface="+mj-lt"/>
                        </a:rPr>
                        <a:t>8.307.217,43</a:t>
                      </a:r>
                    </a:p>
                  </a:txBody>
                  <a:tcPr marL="9525" marR="9525" marT="9525" marB="0" anchor="ctr">
                    <a:solidFill>
                      <a:schemeClr val="bg1"/>
                    </a:solidFill>
                  </a:tcPr>
                </a:tc>
                <a:tc>
                  <a:txBody>
                    <a:bodyPr/>
                    <a:lstStyle/>
                    <a:p>
                      <a:pPr algn="ctr" fontAlgn="ctr"/>
                      <a:r>
                        <a:rPr lang="pt-BR" sz="1800" b="0" i="0" u="none" strike="noStrike">
                          <a:solidFill>
                            <a:srgbClr val="000000"/>
                          </a:solidFill>
                          <a:effectLst/>
                          <a:latin typeface="+mj-lt"/>
                        </a:rPr>
                        <a:t>866.252,06</a:t>
                      </a:r>
                    </a:p>
                  </a:txBody>
                  <a:tcPr marL="9525" marR="9525" marT="9525" marB="0" anchor="ctr">
                    <a:solidFill>
                      <a:schemeClr val="bg1"/>
                    </a:solidFill>
                  </a:tcPr>
                </a:tc>
                <a:tc>
                  <a:txBody>
                    <a:bodyPr/>
                    <a:lstStyle/>
                    <a:p>
                      <a:pPr algn="ctr" fontAlgn="b"/>
                      <a:r>
                        <a:rPr lang="pt-BR" sz="1800" b="0" i="0" u="none" strike="noStrike">
                          <a:solidFill>
                            <a:srgbClr val="000000"/>
                          </a:solidFill>
                          <a:effectLst/>
                          <a:latin typeface="+mj-lt"/>
                        </a:rPr>
                        <a:t>9.173.469,49</a:t>
                      </a:r>
                    </a:p>
                  </a:txBody>
                  <a:tcPr marL="9525" marR="9525" marT="9525" marB="0" anchor="b">
                    <a:noFill/>
                  </a:tcPr>
                </a:tc>
                <a:extLst>
                  <a:ext uri="{0D108BD9-81ED-4DB2-BD59-A6C34878D82A}">
                    <a16:rowId xmlns:a16="http://schemas.microsoft.com/office/drawing/2014/main" val="56431824"/>
                  </a:ext>
                </a:extLst>
              </a:tr>
              <a:tr h="222164">
                <a:tc>
                  <a:txBody>
                    <a:bodyPr/>
                    <a:lstStyle/>
                    <a:p>
                      <a:pPr algn="ctr" fontAlgn="ctr"/>
                      <a:r>
                        <a:rPr lang="pt-BR" sz="1800" b="0" i="0" u="none" strike="noStrike" dirty="0">
                          <a:solidFill>
                            <a:srgbClr val="000000"/>
                          </a:solidFill>
                          <a:effectLst/>
                          <a:latin typeface="+mj-lt"/>
                        </a:rPr>
                        <a:t>Julho</a:t>
                      </a:r>
                    </a:p>
                  </a:txBody>
                  <a:tcPr marL="9525" marR="9525" marT="9525" marB="0" anchor="ctr">
                    <a:solidFill>
                      <a:schemeClr val="bg1"/>
                    </a:solidFill>
                  </a:tcPr>
                </a:tc>
                <a:tc>
                  <a:txBody>
                    <a:bodyPr/>
                    <a:lstStyle/>
                    <a:p>
                      <a:pPr algn="ctr" fontAlgn="ctr"/>
                      <a:r>
                        <a:rPr lang="pt-BR" sz="1800" b="0" i="0" u="none" strike="noStrike">
                          <a:solidFill>
                            <a:srgbClr val="000000"/>
                          </a:solidFill>
                          <a:effectLst/>
                          <a:latin typeface="+mj-lt"/>
                        </a:rPr>
                        <a:t>9.354.837,74</a:t>
                      </a:r>
                    </a:p>
                  </a:txBody>
                  <a:tcPr marL="9525" marR="9525" marT="9525" marB="0" anchor="ctr">
                    <a:solidFill>
                      <a:srgbClr val="99FF99"/>
                    </a:solidFill>
                  </a:tcPr>
                </a:tc>
                <a:tc>
                  <a:txBody>
                    <a:bodyPr/>
                    <a:lstStyle/>
                    <a:p>
                      <a:pPr algn="ctr" fontAlgn="ctr"/>
                      <a:r>
                        <a:rPr lang="pt-BR" sz="1800" b="0" i="0" u="none" strike="noStrike">
                          <a:solidFill>
                            <a:srgbClr val="000000"/>
                          </a:solidFill>
                          <a:effectLst/>
                          <a:latin typeface="+mj-lt"/>
                        </a:rPr>
                        <a:t>875.290,58</a:t>
                      </a:r>
                    </a:p>
                  </a:txBody>
                  <a:tcPr marL="9525" marR="9525" marT="9525" marB="0" anchor="ctr">
                    <a:solidFill>
                      <a:schemeClr val="bg1"/>
                    </a:solidFill>
                  </a:tcPr>
                </a:tc>
                <a:tc>
                  <a:txBody>
                    <a:bodyPr/>
                    <a:lstStyle/>
                    <a:p>
                      <a:pPr algn="ctr" fontAlgn="b"/>
                      <a:r>
                        <a:rPr lang="pt-BR" sz="1800" b="0" i="0" u="none" strike="noStrike">
                          <a:solidFill>
                            <a:srgbClr val="000000"/>
                          </a:solidFill>
                          <a:effectLst/>
                          <a:latin typeface="+mj-lt"/>
                        </a:rPr>
                        <a:t>10.230.128,32</a:t>
                      </a:r>
                    </a:p>
                  </a:txBody>
                  <a:tcPr marL="9525" marR="9525" marT="9525" marB="0" anchor="b">
                    <a:noFill/>
                  </a:tcPr>
                </a:tc>
                <a:extLst>
                  <a:ext uri="{0D108BD9-81ED-4DB2-BD59-A6C34878D82A}">
                    <a16:rowId xmlns:a16="http://schemas.microsoft.com/office/drawing/2014/main" val="209383634"/>
                  </a:ext>
                </a:extLst>
              </a:tr>
              <a:tr h="222164">
                <a:tc>
                  <a:txBody>
                    <a:bodyPr/>
                    <a:lstStyle/>
                    <a:p>
                      <a:pPr algn="ctr" fontAlgn="ctr"/>
                      <a:r>
                        <a:rPr lang="pt-BR" sz="1800" b="0" i="0" u="none" strike="noStrike" dirty="0">
                          <a:solidFill>
                            <a:srgbClr val="000000"/>
                          </a:solidFill>
                          <a:effectLst/>
                          <a:latin typeface="+mj-lt"/>
                        </a:rPr>
                        <a:t>Agosto</a:t>
                      </a:r>
                    </a:p>
                  </a:txBody>
                  <a:tcPr marL="9525" marR="9525" marT="9525" marB="0" anchor="ctr">
                    <a:solidFill>
                      <a:schemeClr val="bg1"/>
                    </a:solidFill>
                  </a:tcPr>
                </a:tc>
                <a:tc>
                  <a:txBody>
                    <a:bodyPr/>
                    <a:lstStyle/>
                    <a:p>
                      <a:pPr algn="ctr" fontAlgn="ctr"/>
                      <a:r>
                        <a:rPr lang="pt-BR" sz="1800" b="0" i="0" u="none" strike="noStrike">
                          <a:solidFill>
                            <a:srgbClr val="000000"/>
                          </a:solidFill>
                          <a:effectLst/>
                          <a:latin typeface="+mj-lt"/>
                        </a:rPr>
                        <a:t>6.290.984,49</a:t>
                      </a:r>
                    </a:p>
                  </a:txBody>
                  <a:tcPr marL="9525" marR="9525" marT="9525" marB="0" anchor="ctr">
                    <a:solidFill>
                      <a:schemeClr val="bg1"/>
                    </a:solidFill>
                  </a:tcPr>
                </a:tc>
                <a:tc>
                  <a:txBody>
                    <a:bodyPr/>
                    <a:lstStyle/>
                    <a:p>
                      <a:pPr algn="ctr" fontAlgn="ctr"/>
                      <a:r>
                        <a:rPr lang="pt-BR" sz="1800" b="0" i="0" u="none" strike="noStrike">
                          <a:solidFill>
                            <a:srgbClr val="000000"/>
                          </a:solidFill>
                          <a:effectLst/>
                          <a:latin typeface="+mj-lt"/>
                        </a:rPr>
                        <a:t>879.859,03</a:t>
                      </a:r>
                    </a:p>
                  </a:txBody>
                  <a:tcPr marL="9525" marR="9525" marT="9525" marB="0" anchor="ctr">
                    <a:solidFill>
                      <a:schemeClr val="bg1"/>
                    </a:solidFill>
                  </a:tcPr>
                </a:tc>
                <a:tc>
                  <a:txBody>
                    <a:bodyPr/>
                    <a:lstStyle/>
                    <a:p>
                      <a:pPr algn="ctr" fontAlgn="b"/>
                      <a:r>
                        <a:rPr lang="pt-BR" sz="1800" b="0" i="0" u="none" strike="noStrike">
                          <a:solidFill>
                            <a:srgbClr val="000000"/>
                          </a:solidFill>
                          <a:effectLst/>
                          <a:latin typeface="+mj-lt"/>
                        </a:rPr>
                        <a:t>7.170.843,52</a:t>
                      </a:r>
                    </a:p>
                  </a:txBody>
                  <a:tcPr marL="9525" marR="9525" marT="9525" marB="0" anchor="b">
                    <a:solidFill>
                      <a:schemeClr val="bg1"/>
                    </a:solidFill>
                  </a:tcPr>
                </a:tc>
                <a:extLst>
                  <a:ext uri="{0D108BD9-81ED-4DB2-BD59-A6C34878D82A}">
                    <a16:rowId xmlns:a16="http://schemas.microsoft.com/office/drawing/2014/main" val="2243396190"/>
                  </a:ext>
                </a:extLst>
              </a:tr>
              <a:tr h="222164">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pt-BR" sz="1800" b="1" u="none" strike="noStrike" dirty="0">
                          <a:effectLst/>
                          <a:latin typeface="+mj-lt"/>
                        </a:rPr>
                        <a:t>Total 2º Quadrimestre</a:t>
                      </a:r>
                      <a:endParaRPr lang="pt-BR" sz="1800" b="1" i="0" u="none" strike="noStrike" dirty="0">
                        <a:solidFill>
                          <a:srgbClr val="000000"/>
                        </a:solidFill>
                        <a:effectLst/>
                        <a:latin typeface="+mj-lt"/>
                      </a:endParaRPr>
                    </a:p>
                  </a:txBody>
                  <a:tcPr marL="9525" marR="9525" marT="9525" marB="0" anchor="ctr">
                    <a:solidFill>
                      <a:schemeClr val="bg1">
                        <a:lumMod val="85000"/>
                      </a:schemeClr>
                    </a:solidFill>
                  </a:tcPr>
                </a:tc>
                <a:tc>
                  <a:txBody>
                    <a:bodyPr/>
                    <a:lstStyle/>
                    <a:p>
                      <a:pPr algn="ctr" fontAlgn="ctr"/>
                      <a:r>
                        <a:rPr lang="pt-BR" sz="1800" b="1" i="0" u="none" strike="noStrike">
                          <a:solidFill>
                            <a:srgbClr val="000000"/>
                          </a:solidFill>
                          <a:effectLst/>
                          <a:latin typeface="+mj-lt"/>
                        </a:rPr>
                        <a:t>30.169.348,68</a:t>
                      </a:r>
                    </a:p>
                  </a:txBody>
                  <a:tcPr marL="9525" marR="9525" marT="9525" marB="0" anchor="ctr">
                    <a:solidFill>
                      <a:schemeClr val="bg1">
                        <a:lumMod val="85000"/>
                      </a:schemeClr>
                    </a:solidFill>
                  </a:tcPr>
                </a:tc>
                <a:tc>
                  <a:txBody>
                    <a:bodyPr/>
                    <a:lstStyle/>
                    <a:p>
                      <a:pPr algn="ctr" fontAlgn="ctr"/>
                      <a:r>
                        <a:rPr lang="pt-BR" sz="1800" b="1" i="0" u="none" strike="noStrike">
                          <a:solidFill>
                            <a:srgbClr val="000000"/>
                          </a:solidFill>
                          <a:effectLst/>
                          <a:latin typeface="+mj-lt"/>
                        </a:rPr>
                        <a:t>3.518.178,94</a:t>
                      </a:r>
                    </a:p>
                  </a:txBody>
                  <a:tcPr marL="9525" marR="9525" marT="9525" marB="0" anchor="ctr">
                    <a:solidFill>
                      <a:schemeClr val="bg1">
                        <a:lumMod val="85000"/>
                      </a:schemeClr>
                    </a:solidFill>
                  </a:tcPr>
                </a:tc>
                <a:tc>
                  <a:txBody>
                    <a:bodyPr/>
                    <a:lstStyle/>
                    <a:p>
                      <a:pPr algn="ctr" fontAlgn="ctr"/>
                      <a:r>
                        <a:rPr lang="pt-BR" sz="1800" b="1" i="0" u="none" strike="noStrike">
                          <a:solidFill>
                            <a:srgbClr val="000000"/>
                          </a:solidFill>
                          <a:effectLst/>
                          <a:latin typeface="+mj-lt"/>
                        </a:rPr>
                        <a:t>33.687.527,62</a:t>
                      </a:r>
                    </a:p>
                  </a:txBody>
                  <a:tcPr marL="9525" marR="9525" marT="9525" marB="0" anchor="ctr">
                    <a:solidFill>
                      <a:schemeClr val="bg1">
                        <a:lumMod val="85000"/>
                      </a:schemeClr>
                    </a:solidFill>
                  </a:tcPr>
                </a:tc>
                <a:extLst>
                  <a:ext uri="{0D108BD9-81ED-4DB2-BD59-A6C34878D82A}">
                    <a16:rowId xmlns:a16="http://schemas.microsoft.com/office/drawing/2014/main" val="2772899501"/>
                  </a:ext>
                </a:extLst>
              </a:tr>
              <a:tr h="222164">
                <a:tc>
                  <a:txBody>
                    <a:bodyPr/>
                    <a:lstStyle/>
                    <a:p>
                      <a:pPr algn="ctr" fontAlgn="ctr"/>
                      <a:r>
                        <a:rPr lang="pt-BR" sz="1800" b="0" i="0" u="none" strike="noStrike">
                          <a:solidFill>
                            <a:srgbClr val="000000"/>
                          </a:solidFill>
                          <a:effectLst/>
                          <a:latin typeface="+mj-lt"/>
                        </a:rPr>
                        <a:t>Setembro</a:t>
                      </a:r>
                    </a:p>
                  </a:txBody>
                  <a:tcPr marL="9525" marR="9525" marT="9525" marB="0" anchor="ctr">
                    <a:solidFill>
                      <a:schemeClr val="bg1"/>
                    </a:solidFill>
                  </a:tcPr>
                </a:tc>
                <a:tc>
                  <a:txBody>
                    <a:bodyPr/>
                    <a:lstStyle/>
                    <a:p>
                      <a:pPr algn="ctr" fontAlgn="ctr"/>
                      <a:r>
                        <a:rPr lang="pt-BR" sz="1800" b="0" i="0" u="none" strike="noStrike">
                          <a:solidFill>
                            <a:srgbClr val="000000"/>
                          </a:solidFill>
                          <a:effectLst/>
                          <a:latin typeface="+mj-lt"/>
                        </a:rPr>
                        <a:t>7.049.280,99</a:t>
                      </a:r>
                    </a:p>
                  </a:txBody>
                  <a:tcPr marL="9525" marR="9525" marT="9525" marB="0" anchor="ctr">
                    <a:solidFill>
                      <a:schemeClr val="bg1"/>
                    </a:solidFill>
                  </a:tcPr>
                </a:tc>
                <a:tc>
                  <a:txBody>
                    <a:bodyPr/>
                    <a:lstStyle/>
                    <a:p>
                      <a:pPr algn="ctr" fontAlgn="ctr"/>
                      <a:r>
                        <a:rPr lang="pt-BR" sz="1800" b="0" i="0" u="none" strike="noStrike">
                          <a:solidFill>
                            <a:srgbClr val="000000"/>
                          </a:solidFill>
                          <a:effectLst/>
                          <a:latin typeface="+mj-lt"/>
                        </a:rPr>
                        <a:t>890.556,78</a:t>
                      </a:r>
                    </a:p>
                  </a:txBody>
                  <a:tcPr marL="9525" marR="9525" marT="9525" marB="0" anchor="ctr">
                    <a:solidFill>
                      <a:schemeClr val="bg1"/>
                    </a:solidFill>
                  </a:tcPr>
                </a:tc>
                <a:tc>
                  <a:txBody>
                    <a:bodyPr/>
                    <a:lstStyle/>
                    <a:p>
                      <a:pPr algn="ctr" fontAlgn="b"/>
                      <a:r>
                        <a:rPr lang="pt-BR" sz="1800" b="0" i="0" u="none" strike="noStrike">
                          <a:solidFill>
                            <a:srgbClr val="000000"/>
                          </a:solidFill>
                          <a:effectLst/>
                          <a:latin typeface="+mj-lt"/>
                        </a:rPr>
                        <a:t>7.939.837,77</a:t>
                      </a:r>
                    </a:p>
                  </a:txBody>
                  <a:tcPr marL="9525" marR="9525" marT="9525" marB="0" anchor="b">
                    <a:solidFill>
                      <a:schemeClr val="bg1"/>
                    </a:solidFill>
                  </a:tcPr>
                </a:tc>
                <a:extLst>
                  <a:ext uri="{0D108BD9-81ED-4DB2-BD59-A6C34878D82A}">
                    <a16:rowId xmlns:a16="http://schemas.microsoft.com/office/drawing/2014/main" val="834118543"/>
                  </a:ext>
                </a:extLst>
              </a:tr>
              <a:tr h="222164">
                <a:tc>
                  <a:txBody>
                    <a:bodyPr/>
                    <a:lstStyle/>
                    <a:p>
                      <a:pPr algn="ctr" fontAlgn="ctr"/>
                      <a:r>
                        <a:rPr lang="pt-BR" sz="1800" b="0" i="0" u="none" strike="noStrike">
                          <a:solidFill>
                            <a:srgbClr val="000000"/>
                          </a:solidFill>
                          <a:effectLst/>
                          <a:latin typeface="+mj-lt"/>
                        </a:rPr>
                        <a:t>Outubro</a:t>
                      </a:r>
                    </a:p>
                  </a:txBody>
                  <a:tcPr marL="9525" marR="9525" marT="9525" marB="0" anchor="ctr">
                    <a:solidFill>
                      <a:schemeClr val="bg1"/>
                    </a:solidFill>
                  </a:tcPr>
                </a:tc>
                <a:tc>
                  <a:txBody>
                    <a:bodyPr/>
                    <a:lstStyle/>
                    <a:p>
                      <a:pPr algn="ctr" fontAlgn="ctr"/>
                      <a:r>
                        <a:rPr lang="pt-BR" sz="1800" b="0" i="0" u="none" strike="noStrike">
                          <a:solidFill>
                            <a:srgbClr val="000000"/>
                          </a:solidFill>
                          <a:effectLst/>
                          <a:latin typeface="+mj-lt"/>
                        </a:rPr>
                        <a:t>6.190.533,11</a:t>
                      </a:r>
                    </a:p>
                  </a:txBody>
                  <a:tcPr marL="9525" marR="9525" marT="9525" marB="0" anchor="ctr">
                    <a:solidFill>
                      <a:schemeClr val="bg1"/>
                    </a:solidFill>
                  </a:tcPr>
                </a:tc>
                <a:tc>
                  <a:txBody>
                    <a:bodyPr/>
                    <a:lstStyle/>
                    <a:p>
                      <a:pPr algn="ctr" fontAlgn="ctr"/>
                      <a:r>
                        <a:rPr lang="pt-BR" sz="1800" b="0" i="0" u="none" strike="noStrike">
                          <a:solidFill>
                            <a:srgbClr val="000000"/>
                          </a:solidFill>
                          <a:effectLst/>
                          <a:latin typeface="+mj-lt"/>
                        </a:rPr>
                        <a:t>907.078,66</a:t>
                      </a:r>
                    </a:p>
                  </a:txBody>
                  <a:tcPr marL="9525" marR="9525" marT="9525" marB="0" anchor="ctr">
                    <a:solidFill>
                      <a:schemeClr val="bg1"/>
                    </a:solidFill>
                  </a:tcPr>
                </a:tc>
                <a:tc>
                  <a:txBody>
                    <a:bodyPr/>
                    <a:lstStyle/>
                    <a:p>
                      <a:pPr algn="ctr" fontAlgn="b"/>
                      <a:r>
                        <a:rPr lang="pt-BR" sz="1800" b="0" i="0" u="none" strike="noStrike">
                          <a:solidFill>
                            <a:srgbClr val="000000"/>
                          </a:solidFill>
                          <a:effectLst/>
                          <a:latin typeface="+mj-lt"/>
                        </a:rPr>
                        <a:t>7.097.611,77</a:t>
                      </a:r>
                    </a:p>
                  </a:txBody>
                  <a:tcPr marL="9525" marR="9525" marT="9525" marB="0" anchor="b">
                    <a:solidFill>
                      <a:schemeClr val="bg1"/>
                    </a:solidFill>
                  </a:tcPr>
                </a:tc>
                <a:extLst>
                  <a:ext uri="{0D108BD9-81ED-4DB2-BD59-A6C34878D82A}">
                    <a16:rowId xmlns:a16="http://schemas.microsoft.com/office/drawing/2014/main" val="1888107645"/>
                  </a:ext>
                </a:extLst>
              </a:tr>
              <a:tr h="222164">
                <a:tc>
                  <a:txBody>
                    <a:bodyPr/>
                    <a:lstStyle/>
                    <a:p>
                      <a:pPr algn="ctr" fontAlgn="ctr"/>
                      <a:r>
                        <a:rPr lang="pt-BR" sz="1800" b="0" i="0" u="none" strike="noStrike">
                          <a:solidFill>
                            <a:srgbClr val="000000"/>
                          </a:solidFill>
                          <a:effectLst/>
                          <a:latin typeface="+mj-lt"/>
                        </a:rPr>
                        <a:t>Novembro</a:t>
                      </a:r>
                    </a:p>
                  </a:txBody>
                  <a:tcPr marL="9525" marR="9525" marT="9525" marB="0" anchor="ctr">
                    <a:solidFill>
                      <a:schemeClr val="bg1"/>
                    </a:solidFill>
                  </a:tcPr>
                </a:tc>
                <a:tc>
                  <a:txBody>
                    <a:bodyPr/>
                    <a:lstStyle/>
                    <a:p>
                      <a:pPr algn="ctr" fontAlgn="ctr"/>
                      <a:r>
                        <a:rPr lang="pt-BR" sz="1800" b="0" i="0" u="none" strike="noStrike">
                          <a:solidFill>
                            <a:srgbClr val="000000"/>
                          </a:solidFill>
                          <a:effectLst/>
                          <a:latin typeface="+mj-lt"/>
                        </a:rPr>
                        <a:t>7.095.456,34</a:t>
                      </a:r>
                    </a:p>
                  </a:txBody>
                  <a:tcPr marL="9525" marR="9525" marT="9525" marB="0" anchor="ctr">
                    <a:solidFill>
                      <a:schemeClr val="bg1"/>
                    </a:solidFill>
                  </a:tcPr>
                </a:tc>
                <a:tc>
                  <a:txBody>
                    <a:bodyPr/>
                    <a:lstStyle/>
                    <a:p>
                      <a:pPr algn="ctr" fontAlgn="ctr"/>
                      <a:r>
                        <a:rPr lang="pt-BR" sz="1800" b="0" i="0" u="none" strike="noStrike">
                          <a:solidFill>
                            <a:srgbClr val="000000"/>
                          </a:solidFill>
                          <a:effectLst/>
                          <a:latin typeface="+mj-lt"/>
                        </a:rPr>
                        <a:t>936.168,74</a:t>
                      </a:r>
                    </a:p>
                  </a:txBody>
                  <a:tcPr marL="9525" marR="9525" marT="9525" marB="0" anchor="ctr">
                    <a:solidFill>
                      <a:schemeClr val="bg1"/>
                    </a:solidFill>
                  </a:tcPr>
                </a:tc>
                <a:tc>
                  <a:txBody>
                    <a:bodyPr/>
                    <a:lstStyle/>
                    <a:p>
                      <a:pPr algn="ctr" fontAlgn="b"/>
                      <a:r>
                        <a:rPr lang="pt-BR" sz="1800" b="0" i="0" u="none" strike="noStrike">
                          <a:solidFill>
                            <a:srgbClr val="000000"/>
                          </a:solidFill>
                          <a:effectLst/>
                          <a:latin typeface="+mj-lt"/>
                        </a:rPr>
                        <a:t>8.031.625,08</a:t>
                      </a:r>
                    </a:p>
                  </a:txBody>
                  <a:tcPr marL="9525" marR="9525" marT="9525" marB="0" anchor="b">
                    <a:solidFill>
                      <a:schemeClr val="bg1"/>
                    </a:solidFill>
                  </a:tcPr>
                </a:tc>
                <a:extLst>
                  <a:ext uri="{0D108BD9-81ED-4DB2-BD59-A6C34878D82A}">
                    <a16:rowId xmlns:a16="http://schemas.microsoft.com/office/drawing/2014/main" val="117854657"/>
                  </a:ext>
                </a:extLst>
              </a:tr>
              <a:tr h="222164">
                <a:tc>
                  <a:txBody>
                    <a:bodyPr/>
                    <a:lstStyle/>
                    <a:p>
                      <a:pPr algn="ctr" fontAlgn="ctr"/>
                      <a:r>
                        <a:rPr lang="pt-BR" sz="1800" b="0" i="0" u="none" strike="noStrike">
                          <a:solidFill>
                            <a:srgbClr val="000000"/>
                          </a:solidFill>
                          <a:effectLst/>
                          <a:latin typeface="+mj-lt"/>
                        </a:rPr>
                        <a:t>Dezembro</a:t>
                      </a:r>
                    </a:p>
                  </a:txBody>
                  <a:tcPr marL="9525" marR="9525" marT="9525" marB="0" anchor="ctr">
                    <a:solidFill>
                      <a:schemeClr val="bg1"/>
                    </a:solidFill>
                  </a:tcPr>
                </a:tc>
                <a:tc>
                  <a:txBody>
                    <a:bodyPr/>
                    <a:lstStyle/>
                    <a:p>
                      <a:pPr algn="ctr" fontAlgn="ctr"/>
                      <a:r>
                        <a:rPr lang="pt-BR" sz="1800" b="0" i="0" u="none" strike="noStrike">
                          <a:solidFill>
                            <a:srgbClr val="000000"/>
                          </a:solidFill>
                          <a:effectLst/>
                          <a:latin typeface="+mj-lt"/>
                        </a:rPr>
                        <a:t>9.212.731,41</a:t>
                      </a:r>
                    </a:p>
                  </a:txBody>
                  <a:tcPr marL="9525" marR="9525" marT="9525" marB="0" anchor="ctr">
                    <a:solidFill>
                      <a:schemeClr val="bg1"/>
                    </a:solidFill>
                  </a:tcPr>
                </a:tc>
                <a:tc>
                  <a:txBody>
                    <a:bodyPr/>
                    <a:lstStyle/>
                    <a:p>
                      <a:pPr algn="ctr" fontAlgn="ctr"/>
                      <a:r>
                        <a:rPr lang="pt-BR" sz="1800" b="0" i="0" u="none" strike="noStrike">
                          <a:solidFill>
                            <a:srgbClr val="000000"/>
                          </a:solidFill>
                          <a:effectLst/>
                          <a:latin typeface="+mj-lt"/>
                        </a:rPr>
                        <a:t>1.832.540,41</a:t>
                      </a:r>
                    </a:p>
                  </a:txBody>
                  <a:tcPr marL="9525" marR="9525" marT="9525" marB="0" anchor="ctr">
                    <a:solidFill>
                      <a:srgbClr val="99FF99"/>
                    </a:solidFill>
                  </a:tcPr>
                </a:tc>
                <a:tc>
                  <a:txBody>
                    <a:bodyPr/>
                    <a:lstStyle/>
                    <a:p>
                      <a:pPr algn="ctr" fontAlgn="b"/>
                      <a:r>
                        <a:rPr lang="pt-BR" sz="1800" b="0" i="0" u="none" strike="noStrike">
                          <a:solidFill>
                            <a:srgbClr val="000000"/>
                          </a:solidFill>
                          <a:effectLst/>
                          <a:latin typeface="+mj-lt"/>
                        </a:rPr>
                        <a:t>11.045.271,82</a:t>
                      </a:r>
                    </a:p>
                  </a:txBody>
                  <a:tcPr marL="9525" marR="9525" marT="9525" marB="0" anchor="b">
                    <a:solidFill>
                      <a:srgbClr val="99FF99"/>
                    </a:solidFill>
                  </a:tcPr>
                </a:tc>
                <a:extLst>
                  <a:ext uri="{0D108BD9-81ED-4DB2-BD59-A6C34878D82A}">
                    <a16:rowId xmlns:a16="http://schemas.microsoft.com/office/drawing/2014/main" val="3089314078"/>
                  </a:ext>
                </a:extLst>
              </a:tr>
              <a:tr h="222164">
                <a:tc>
                  <a:txBody>
                    <a:bodyPr/>
                    <a:lstStyle/>
                    <a:p>
                      <a:pPr algn="ctr" fontAlgn="ctr"/>
                      <a:r>
                        <a:rPr lang="pt-BR" sz="1800" b="1" i="0" u="none" strike="noStrike" dirty="0">
                          <a:solidFill>
                            <a:srgbClr val="000000"/>
                          </a:solidFill>
                          <a:effectLst/>
                          <a:latin typeface="+mj-lt"/>
                        </a:rPr>
                        <a:t>Total 3º Quadrimestre</a:t>
                      </a:r>
                    </a:p>
                  </a:txBody>
                  <a:tcPr marL="9525" marR="9525" marT="9525" marB="0" anchor="ctr">
                    <a:solidFill>
                      <a:schemeClr val="bg1">
                        <a:lumMod val="85000"/>
                      </a:schemeClr>
                    </a:solidFill>
                  </a:tcPr>
                </a:tc>
                <a:tc>
                  <a:txBody>
                    <a:bodyPr/>
                    <a:lstStyle/>
                    <a:p>
                      <a:pPr algn="ctr" fontAlgn="ctr"/>
                      <a:r>
                        <a:rPr lang="pt-BR" sz="1800" b="1" i="0" u="none" strike="noStrike">
                          <a:solidFill>
                            <a:srgbClr val="000000"/>
                          </a:solidFill>
                          <a:effectLst/>
                          <a:latin typeface="+mj-lt"/>
                        </a:rPr>
                        <a:t>29.548.001,85</a:t>
                      </a:r>
                    </a:p>
                  </a:txBody>
                  <a:tcPr marL="9525" marR="9525" marT="9525" marB="0" anchor="ctr">
                    <a:solidFill>
                      <a:schemeClr val="bg1">
                        <a:lumMod val="85000"/>
                      </a:schemeClr>
                    </a:solidFill>
                  </a:tcPr>
                </a:tc>
                <a:tc>
                  <a:txBody>
                    <a:bodyPr/>
                    <a:lstStyle/>
                    <a:p>
                      <a:pPr algn="ctr" fontAlgn="ctr"/>
                      <a:r>
                        <a:rPr lang="pt-BR" sz="1800" b="1" i="0" u="none" strike="noStrike">
                          <a:solidFill>
                            <a:srgbClr val="000000"/>
                          </a:solidFill>
                          <a:effectLst/>
                          <a:latin typeface="+mj-lt"/>
                        </a:rPr>
                        <a:t>4.566.344,59</a:t>
                      </a:r>
                    </a:p>
                  </a:txBody>
                  <a:tcPr marL="9525" marR="9525" marT="9525" marB="0" anchor="ctr">
                    <a:solidFill>
                      <a:schemeClr val="bg1">
                        <a:lumMod val="85000"/>
                      </a:schemeClr>
                    </a:solidFill>
                  </a:tcPr>
                </a:tc>
                <a:tc>
                  <a:txBody>
                    <a:bodyPr/>
                    <a:lstStyle/>
                    <a:p>
                      <a:pPr algn="ctr" fontAlgn="ctr"/>
                      <a:r>
                        <a:rPr lang="pt-BR" sz="1800" b="1" i="0" u="none" strike="noStrike">
                          <a:solidFill>
                            <a:srgbClr val="000000"/>
                          </a:solidFill>
                          <a:effectLst/>
                          <a:latin typeface="+mj-lt"/>
                        </a:rPr>
                        <a:t>34.114.346,44</a:t>
                      </a:r>
                    </a:p>
                  </a:txBody>
                  <a:tcPr marL="9525" marR="9525" marT="9525" marB="0" anchor="ctr">
                    <a:solidFill>
                      <a:schemeClr val="bg1">
                        <a:lumMod val="85000"/>
                      </a:schemeClr>
                    </a:solidFill>
                  </a:tcPr>
                </a:tc>
                <a:extLst>
                  <a:ext uri="{0D108BD9-81ED-4DB2-BD59-A6C34878D82A}">
                    <a16:rowId xmlns:a16="http://schemas.microsoft.com/office/drawing/2014/main" val="2903666519"/>
                  </a:ext>
                </a:extLst>
              </a:tr>
              <a:tr h="222164">
                <a:tc>
                  <a:txBody>
                    <a:bodyPr/>
                    <a:lstStyle/>
                    <a:p>
                      <a:pPr algn="ctr" fontAlgn="ctr"/>
                      <a:r>
                        <a:rPr lang="pt-BR" sz="1800" b="1" u="none" strike="noStrike" dirty="0">
                          <a:effectLst/>
                          <a:latin typeface="+mj-lt"/>
                        </a:rPr>
                        <a:t>Total</a:t>
                      </a:r>
                      <a:endParaRPr lang="pt-BR" sz="1800" b="1" i="0" u="none" strike="noStrike" dirty="0">
                        <a:solidFill>
                          <a:srgbClr val="000000"/>
                        </a:solidFill>
                        <a:effectLst/>
                        <a:latin typeface="+mj-lt"/>
                      </a:endParaRPr>
                    </a:p>
                  </a:txBody>
                  <a:tcPr marL="9525" marR="9525" marT="9525" marB="0" anchor="ctr">
                    <a:solidFill>
                      <a:schemeClr val="bg1">
                        <a:lumMod val="85000"/>
                      </a:schemeClr>
                    </a:solidFill>
                  </a:tcPr>
                </a:tc>
                <a:tc>
                  <a:txBody>
                    <a:bodyPr/>
                    <a:lstStyle/>
                    <a:p>
                      <a:pPr algn="ctr" fontAlgn="ctr"/>
                      <a:r>
                        <a:rPr lang="pt-BR" sz="1800" b="1" i="0" u="none" strike="noStrike">
                          <a:solidFill>
                            <a:srgbClr val="000000"/>
                          </a:solidFill>
                          <a:effectLst/>
                          <a:latin typeface="+mj-lt"/>
                        </a:rPr>
                        <a:t>84.832.516,11</a:t>
                      </a:r>
                    </a:p>
                  </a:txBody>
                  <a:tcPr marL="9525" marR="9525" marT="9525" marB="0" anchor="ctr">
                    <a:solidFill>
                      <a:schemeClr val="bg1">
                        <a:lumMod val="85000"/>
                      </a:schemeClr>
                    </a:solidFill>
                  </a:tcPr>
                </a:tc>
                <a:tc>
                  <a:txBody>
                    <a:bodyPr/>
                    <a:lstStyle/>
                    <a:p>
                      <a:pPr algn="ctr" fontAlgn="ctr"/>
                      <a:r>
                        <a:rPr lang="pt-BR" sz="1800" b="1" i="0" u="none" strike="noStrike">
                          <a:solidFill>
                            <a:srgbClr val="000000"/>
                          </a:solidFill>
                          <a:effectLst/>
                          <a:latin typeface="+mj-lt"/>
                        </a:rPr>
                        <a:t>11.639.334,15</a:t>
                      </a:r>
                    </a:p>
                  </a:txBody>
                  <a:tcPr marL="9525" marR="9525" marT="9525" marB="0" anchor="ctr">
                    <a:solidFill>
                      <a:schemeClr val="bg1">
                        <a:lumMod val="85000"/>
                      </a:schemeClr>
                    </a:solidFill>
                  </a:tcPr>
                </a:tc>
                <a:tc>
                  <a:txBody>
                    <a:bodyPr/>
                    <a:lstStyle/>
                    <a:p>
                      <a:pPr algn="ctr" fontAlgn="ctr"/>
                      <a:r>
                        <a:rPr lang="pt-BR" sz="1800" b="1" i="0" u="none" strike="noStrike" dirty="0">
                          <a:solidFill>
                            <a:srgbClr val="000000"/>
                          </a:solidFill>
                          <a:effectLst/>
                          <a:latin typeface="+mj-lt"/>
                        </a:rPr>
                        <a:t>96.471.850,26</a:t>
                      </a:r>
                    </a:p>
                  </a:txBody>
                  <a:tcPr marL="9525" marR="9525" marT="9525" marB="0" anchor="ctr">
                    <a:solidFill>
                      <a:schemeClr val="bg1">
                        <a:lumMod val="85000"/>
                      </a:schemeClr>
                    </a:solidFill>
                  </a:tcPr>
                </a:tc>
                <a:extLst>
                  <a:ext uri="{0D108BD9-81ED-4DB2-BD59-A6C34878D82A}">
                    <a16:rowId xmlns:a16="http://schemas.microsoft.com/office/drawing/2014/main" val="1630137552"/>
                  </a:ext>
                </a:extLst>
              </a:tr>
            </a:tbl>
          </a:graphicData>
        </a:graphic>
      </p:graphicFrame>
    </p:spTree>
    <p:extLst>
      <p:ext uri="{BB962C8B-B14F-4D97-AF65-F5344CB8AC3E}">
        <p14:creationId xmlns:p14="http://schemas.microsoft.com/office/powerpoint/2010/main" val="2339985754"/>
      </p:ext>
    </p:extLst>
  </p:cSld>
  <p:clrMapOvr>
    <a:masterClrMapping/>
  </p:clrMapOvr>
  <p:transition>
    <p:plus/>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87F20F72-5AB3-4E06-A59A-3FB174F8CDD6}"/>
              </a:ext>
            </a:extLst>
          </p:cNvPr>
          <p:cNvSpPr>
            <a:spLocks noGrp="1"/>
          </p:cNvSpPr>
          <p:nvPr>
            <p:ph type="title"/>
          </p:nvPr>
        </p:nvSpPr>
        <p:spPr>
          <a:xfrm>
            <a:off x="0" y="833016"/>
            <a:ext cx="9144000" cy="939800"/>
          </a:xfrm>
        </p:spPr>
        <p:txBody>
          <a:bodyPr rtlCol="0">
            <a:normAutofit/>
          </a:bodyPr>
          <a:lstStyle/>
          <a:p>
            <a:pPr>
              <a:defRPr/>
            </a:pPr>
            <a:r>
              <a:rPr lang="pt-BR" sz="4000" dirty="0"/>
              <a:t> </a:t>
            </a:r>
            <a:r>
              <a:rPr lang="pt-BR" sz="4000" b="1" dirty="0"/>
              <a:t>Receita de Janeiro a Dezembro de 2025</a:t>
            </a:r>
            <a:endParaRPr lang="pt-BR" sz="4800" dirty="0"/>
          </a:p>
        </p:txBody>
      </p:sp>
      <p:graphicFrame>
        <p:nvGraphicFramePr>
          <p:cNvPr id="2" name="Gráfico 1"/>
          <p:cNvGraphicFramePr/>
          <p:nvPr>
            <p:extLst>
              <p:ext uri="{D42A27DB-BD31-4B8C-83A1-F6EECF244321}">
                <p14:modId xmlns:p14="http://schemas.microsoft.com/office/powerpoint/2010/main" val="2250286097"/>
              </p:ext>
            </p:extLst>
          </p:nvPr>
        </p:nvGraphicFramePr>
        <p:xfrm>
          <a:off x="107504" y="1772816"/>
          <a:ext cx="8784976" cy="4824536"/>
        </p:xfrm>
        <a:graphic>
          <a:graphicData uri="http://schemas.openxmlformats.org/drawingml/2006/chart">
            <c:chart xmlns:c="http://schemas.openxmlformats.org/drawingml/2006/chart" xmlns:r="http://schemas.openxmlformats.org/officeDocument/2006/relationships" r:id="rId2"/>
          </a:graphicData>
        </a:graphic>
      </p:graphicFrame>
      <p:sp>
        <p:nvSpPr>
          <p:cNvPr id="4" name="Retângulo 3"/>
          <p:cNvSpPr/>
          <p:nvPr/>
        </p:nvSpPr>
        <p:spPr>
          <a:xfrm>
            <a:off x="2987824" y="2420887"/>
            <a:ext cx="576064" cy="3096345"/>
          </a:xfrm>
          <a:prstGeom prst="rect">
            <a:avLst/>
          </a:prstGeom>
          <a:noFill/>
          <a:ln w="57150">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5" name="Retângulo 4"/>
          <p:cNvSpPr/>
          <p:nvPr/>
        </p:nvSpPr>
        <p:spPr>
          <a:xfrm>
            <a:off x="8028384" y="2420886"/>
            <a:ext cx="576064" cy="3096346"/>
          </a:xfrm>
          <a:prstGeom prst="rect">
            <a:avLst/>
          </a:prstGeom>
          <a:noFill/>
          <a:ln w="57150">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3481804131"/>
      </p:ext>
    </p:extLst>
  </p:cSld>
  <p:clrMapOvr>
    <a:masterClrMapping/>
  </p:clrMapOvr>
  <p:transition>
    <p:plus/>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aixaDeTexto 3">
            <a:extLst>
              <a:ext uri="{FF2B5EF4-FFF2-40B4-BE49-F238E27FC236}">
                <a16:creationId xmlns:a16="http://schemas.microsoft.com/office/drawing/2014/main" id="{5C628283-81B1-412F-876E-A6590D4C4827}"/>
              </a:ext>
            </a:extLst>
          </p:cNvPr>
          <p:cNvSpPr txBox="1">
            <a:spLocks noChangeArrowheads="1"/>
          </p:cNvSpPr>
          <p:nvPr/>
        </p:nvSpPr>
        <p:spPr bwMode="auto">
          <a:xfrm>
            <a:off x="0" y="836712"/>
            <a:ext cx="9144000" cy="1692771"/>
          </a:xfrm>
          <a:prstGeom prst="rect">
            <a:avLst/>
          </a:prstGeom>
          <a:noFill/>
          <a:ln>
            <a:noFill/>
          </a:ln>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fontAlgn="auto" hangingPunct="1">
              <a:spcBef>
                <a:spcPts val="0"/>
              </a:spcBef>
              <a:spcAft>
                <a:spcPts val="0"/>
              </a:spcAft>
              <a:defRPr/>
            </a:pPr>
            <a:r>
              <a:rPr lang="pt-BR" altLang="pt-BR" sz="4000" b="1" dirty="0">
                <a:latin typeface="+mj-lt"/>
              </a:rPr>
              <a:t>CURIOSIDADES</a:t>
            </a:r>
          </a:p>
          <a:p>
            <a:pPr algn="ctr" eaLnBrk="1" fontAlgn="auto" hangingPunct="1">
              <a:spcBef>
                <a:spcPts val="0"/>
              </a:spcBef>
              <a:spcAft>
                <a:spcPts val="0"/>
              </a:spcAft>
              <a:defRPr/>
            </a:pPr>
            <a:r>
              <a:rPr lang="pt-BR" altLang="pt-BR" sz="3600" b="1" dirty="0">
                <a:latin typeface="+mj-lt"/>
              </a:rPr>
              <a:t> </a:t>
            </a:r>
            <a:r>
              <a:rPr lang="pt-BR" altLang="pt-BR" sz="2800" b="1" dirty="0">
                <a:latin typeface="+mj-lt"/>
              </a:rPr>
              <a:t>RECEITA   ARRECADADA - PREFEITURA</a:t>
            </a:r>
          </a:p>
          <a:p>
            <a:pPr algn="ctr" eaLnBrk="1" fontAlgn="auto" hangingPunct="1">
              <a:spcBef>
                <a:spcPts val="0"/>
              </a:spcBef>
              <a:spcAft>
                <a:spcPts val="0"/>
              </a:spcAft>
              <a:defRPr/>
            </a:pPr>
            <a:r>
              <a:rPr lang="pt-BR" altLang="pt-BR" sz="2800" b="1" dirty="0">
                <a:latin typeface="+mj-lt"/>
              </a:rPr>
              <a:t>Período </a:t>
            </a:r>
            <a:r>
              <a:rPr lang="pt-BR" sz="2800" b="1" dirty="0">
                <a:latin typeface="+mj-lt"/>
              </a:rPr>
              <a:t>Janeiro a Dezembro de 2025</a:t>
            </a:r>
            <a:endParaRPr lang="pt-BR" altLang="pt-BR" sz="2800" b="1" dirty="0">
              <a:latin typeface="+mj-lt"/>
            </a:endParaRPr>
          </a:p>
        </p:txBody>
      </p:sp>
      <p:graphicFrame>
        <p:nvGraphicFramePr>
          <p:cNvPr id="4" name="Tabela 3">
            <a:extLst>
              <a:ext uri="{FF2B5EF4-FFF2-40B4-BE49-F238E27FC236}">
                <a16:creationId xmlns:a16="http://schemas.microsoft.com/office/drawing/2014/main" id="{02EFED3F-C96F-470A-BD6A-5109FA55F07F}"/>
              </a:ext>
            </a:extLst>
          </p:cNvPr>
          <p:cNvGraphicFramePr>
            <a:graphicFrameLocks noGrp="1"/>
          </p:cNvGraphicFramePr>
          <p:nvPr>
            <p:extLst>
              <p:ext uri="{D42A27DB-BD31-4B8C-83A1-F6EECF244321}">
                <p14:modId xmlns:p14="http://schemas.microsoft.com/office/powerpoint/2010/main" val="1964107820"/>
              </p:ext>
            </p:extLst>
          </p:nvPr>
        </p:nvGraphicFramePr>
        <p:xfrm>
          <a:off x="215900" y="2636912"/>
          <a:ext cx="8712200" cy="4053058"/>
        </p:xfrm>
        <a:graphic>
          <a:graphicData uri="http://schemas.openxmlformats.org/drawingml/2006/table">
            <a:tbl>
              <a:tblPr firstRow="1" bandRow="1">
                <a:tableStyleId>{BC89EF96-8CEA-46FF-86C4-4CE0E7609802}</a:tableStyleId>
              </a:tblPr>
              <a:tblGrid>
                <a:gridCol w="3888090">
                  <a:extLst>
                    <a:ext uri="{9D8B030D-6E8A-4147-A177-3AD203B41FA5}">
                      <a16:colId xmlns:a16="http://schemas.microsoft.com/office/drawing/2014/main" val="20000"/>
                    </a:ext>
                  </a:extLst>
                </a:gridCol>
                <a:gridCol w="3204314">
                  <a:extLst>
                    <a:ext uri="{9D8B030D-6E8A-4147-A177-3AD203B41FA5}">
                      <a16:colId xmlns:a16="http://schemas.microsoft.com/office/drawing/2014/main" val="20001"/>
                    </a:ext>
                  </a:extLst>
                </a:gridCol>
                <a:gridCol w="1619796">
                  <a:extLst>
                    <a:ext uri="{9D8B030D-6E8A-4147-A177-3AD203B41FA5}">
                      <a16:colId xmlns:a16="http://schemas.microsoft.com/office/drawing/2014/main" val="20002"/>
                    </a:ext>
                  </a:extLst>
                </a:gridCol>
              </a:tblGrid>
              <a:tr h="273753">
                <a:tc>
                  <a:txBody>
                    <a:bodyPr/>
                    <a:lstStyle/>
                    <a:p>
                      <a:pPr algn="ctr"/>
                      <a:r>
                        <a:rPr lang="pt-BR" sz="2000" dirty="0">
                          <a:effectLst/>
                          <a:latin typeface="+mn-lt"/>
                        </a:rPr>
                        <a:t>Receita</a:t>
                      </a:r>
                      <a:endParaRPr lang="pt-BR" sz="2000" b="1" dirty="0">
                        <a:solidFill>
                          <a:schemeClr val="tx1"/>
                        </a:solidFill>
                        <a:effectLst/>
                        <a:latin typeface="+mn-lt"/>
                      </a:endParaRPr>
                    </a:p>
                  </a:txBody>
                  <a:tcPr marL="91422" marR="91422" marT="45728" marB="4572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pt-BR" sz="2000" dirty="0">
                          <a:effectLst/>
                          <a:latin typeface="+mn-lt"/>
                        </a:rPr>
                        <a:t>Valor (R$)</a:t>
                      </a:r>
                      <a:endParaRPr lang="pt-BR" sz="2000" b="1" dirty="0">
                        <a:solidFill>
                          <a:schemeClr val="tx1"/>
                        </a:solidFill>
                        <a:effectLst/>
                        <a:latin typeface="+mn-lt"/>
                      </a:endParaRPr>
                    </a:p>
                  </a:txBody>
                  <a:tcPr marL="91422" marR="91422" marT="45728" marB="4572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pt-BR" sz="2000" dirty="0">
                          <a:effectLst/>
                          <a:latin typeface="+mn-lt"/>
                        </a:rPr>
                        <a:t>%</a:t>
                      </a:r>
                      <a:endParaRPr lang="pt-BR" sz="2000" b="0" dirty="0">
                        <a:effectLst/>
                        <a:latin typeface="+mn-lt"/>
                      </a:endParaRPr>
                    </a:p>
                  </a:txBody>
                  <a:tcPr marL="91422" marR="91422" marT="45728" marB="4572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273753">
                <a:tc>
                  <a:txBody>
                    <a:bodyPr/>
                    <a:lstStyle/>
                    <a:p>
                      <a:pPr algn="ctr"/>
                      <a:r>
                        <a:rPr lang="pt-BR" sz="2000" dirty="0">
                          <a:effectLst/>
                          <a:latin typeface="+mn-lt"/>
                        </a:rPr>
                        <a:t>FPM</a:t>
                      </a:r>
                      <a:endParaRPr lang="pt-BR" sz="2000" b="0" dirty="0">
                        <a:solidFill>
                          <a:schemeClr val="tx1"/>
                        </a:solidFill>
                        <a:effectLst/>
                        <a:latin typeface="+mn-lt"/>
                      </a:endParaRPr>
                    </a:p>
                  </a:txBody>
                  <a:tcPr marL="91422" marR="91422" marT="45728" marB="4572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pt-BR" sz="2000" b="0" i="0" u="none" strike="noStrike">
                          <a:solidFill>
                            <a:srgbClr val="000000"/>
                          </a:solidFill>
                          <a:effectLst/>
                          <a:latin typeface="Calibri" panose="020F0502020204030204" pitchFamily="34" charset="0"/>
                        </a:rPr>
                        <a:t>28.236.360,73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pt-BR" sz="2000" b="0" i="0" u="none" strike="noStrike">
                          <a:solidFill>
                            <a:srgbClr val="000000"/>
                          </a:solidFill>
                          <a:effectLst/>
                          <a:latin typeface="Calibri" panose="020F0502020204030204" pitchFamily="34" charset="0"/>
                        </a:rPr>
                        <a:t>33,28%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73753">
                <a:tc>
                  <a:txBody>
                    <a:bodyPr/>
                    <a:lstStyle/>
                    <a:p>
                      <a:pPr algn="ctr"/>
                      <a:r>
                        <a:rPr lang="pt-BR" sz="2000" dirty="0">
                          <a:effectLst/>
                          <a:latin typeface="+mn-lt"/>
                        </a:rPr>
                        <a:t>ICMS</a:t>
                      </a:r>
                      <a:endParaRPr lang="pt-BR" sz="2000" b="0" dirty="0">
                        <a:solidFill>
                          <a:schemeClr val="tx1"/>
                        </a:solidFill>
                        <a:effectLst/>
                        <a:latin typeface="+mn-lt"/>
                      </a:endParaRPr>
                    </a:p>
                  </a:txBody>
                  <a:tcPr marL="91422" marR="91422" marT="45728" marB="4572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pt-BR" sz="2000" b="0" i="0" u="none" strike="noStrike">
                          <a:solidFill>
                            <a:srgbClr val="000000"/>
                          </a:solidFill>
                          <a:effectLst/>
                          <a:latin typeface="Calibri" panose="020F0502020204030204" pitchFamily="34" charset="0"/>
                        </a:rPr>
                        <a:t>14.185.527,95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pt-BR" sz="2000" b="0" i="0" u="none" strike="noStrike">
                          <a:solidFill>
                            <a:srgbClr val="000000"/>
                          </a:solidFill>
                          <a:effectLst/>
                          <a:latin typeface="Calibri" panose="020F0502020204030204" pitchFamily="34" charset="0"/>
                        </a:rPr>
                        <a:t>16,72%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273753">
                <a:tc>
                  <a:txBody>
                    <a:bodyPr/>
                    <a:lstStyle/>
                    <a:p>
                      <a:pPr algn="ctr"/>
                      <a:r>
                        <a:rPr lang="pt-BR" sz="2000" dirty="0">
                          <a:effectLst/>
                          <a:latin typeface="+mn-lt"/>
                        </a:rPr>
                        <a:t>FUNDEB</a:t>
                      </a:r>
                      <a:endParaRPr lang="pt-BR" sz="2000" b="0" dirty="0">
                        <a:effectLst/>
                        <a:latin typeface="+mn-lt"/>
                      </a:endParaRPr>
                    </a:p>
                  </a:txBody>
                  <a:tcPr marL="91422" marR="91422" marT="45728" marB="4572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pt-BR" sz="2000" b="0" i="0" u="none" strike="noStrike">
                          <a:solidFill>
                            <a:srgbClr val="000000"/>
                          </a:solidFill>
                          <a:effectLst/>
                          <a:latin typeface="Calibri" panose="020F0502020204030204" pitchFamily="34" charset="0"/>
                        </a:rPr>
                        <a:t>8.245.063,66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pt-BR" sz="2000" b="0" i="0" u="none" strike="noStrike">
                          <a:solidFill>
                            <a:srgbClr val="000000"/>
                          </a:solidFill>
                          <a:effectLst/>
                          <a:latin typeface="Calibri" panose="020F0502020204030204" pitchFamily="34" charset="0"/>
                        </a:rPr>
                        <a:t>9,72%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456322">
                <a:tc>
                  <a:txBody>
                    <a:bodyPr/>
                    <a:lstStyle/>
                    <a:p>
                      <a:pPr algn="ctr"/>
                      <a:r>
                        <a:rPr lang="pt-BR" sz="2000" dirty="0">
                          <a:effectLst/>
                          <a:latin typeface="+mn-lt"/>
                        </a:rPr>
                        <a:t>RECEITA</a:t>
                      </a:r>
                      <a:r>
                        <a:rPr lang="pt-BR" sz="2000" baseline="0" dirty="0">
                          <a:effectLst/>
                          <a:latin typeface="+mn-lt"/>
                        </a:rPr>
                        <a:t> PRÓPRIA</a:t>
                      </a:r>
                      <a:endParaRPr lang="pt-BR" sz="2000" dirty="0">
                        <a:solidFill>
                          <a:schemeClr val="tx1"/>
                        </a:solidFill>
                        <a:effectLst/>
                        <a:latin typeface="+mn-lt"/>
                      </a:endParaRPr>
                    </a:p>
                  </a:txBody>
                  <a:tcPr marL="91422" marR="91422" marT="45728" marB="4572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pt-BR" sz="2000" b="0" i="0" u="none" strike="noStrike">
                          <a:solidFill>
                            <a:srgbClr val="000000"/>
                          </a:solidFill>
                          <a:effectLst/>
                          <a:latin typeface="Calibri" panose="020F0502020204030204" pitchFamily="34" charset="0"/>
                        </a:rPr>
                        <a:t>7.246.968,57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pt-BR" sz="2000" b="0" i="0" u="none" strike="noStrike">
                          <a:solidFill>
                            <a:srgbClr val="000000"/>
                          </a:solidFill>
                          <a:effectLst/>
                          <a:latin typeface="Calibri" panose="020F0502020204030204" pitchFamily="34" charset="0"/>
                        </a:rPr>
                        <a:t>8,54%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622950">
                <a:tc>
                  <a:txBody>
                    <a:bodyPr/>
                    <a:lstStyle/>
                    <a:p>
                      <a:pPr algn="ctr"/>
                      <a:r>
                        <a:rPr lang="pt-BR" sz="2000" b="1" dirty="0">
                          <a:effectLst/>
                          <a:latin typeface="+mn-lt"/>
                        </a:rPr>
                        <a:t>TOTAL</a:t>
                      </a:r>
                    </a:p>
                    <a:p>
                      <a:pPr algn="ctr"/>
                      <a:r>
                        <a:rPr lang="pt-BR" sz="2000" b="1" dirty="0">
                          <a:effectLst/>
                          <a:latin typeface="+mn-lt"/>
                        </a:rPr>
                        <a:t>(FPM + ICMS + FUNDEB + Receita Própria)</a:t>
                      </a:r>
                    </a:p>
                  </a:txBody>
                  <a:tcPr marL="91422" marR="91422" marT="45728" marB="4572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9EDF4"/>
                    </a:solidFill>
                  </a:tcPr>
                </a:tc>
                <a:tc>
                  <a:txBody>
                    <a:bodyPr/>
                    <a:lstStyle/>
                    <a:p>
                      <a:pPr algn="ctr" fontAlgn="ctr"/>
                      <a:r>
                        <a:rPr lang="pt-BR" sz="2000" b="1" i="0" u="none" strike="noStrike">
                          <a:solidFill>
                            <a:srgbClr val="000000"/>
                          </a:solidFill>
                          <a:effectLst/>
                          <a:latin typeface="Calibri" panose="020F0502020204030204" pitchFamily="34" charset="0"/>
                        </a:rPr>
                        <a:t>57.913.920,91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9EDF4"/>
                    </a:solidFill>
                  </a:tcPr>
                </a:tc>
                <a:tc>
                  <a:txBody>
                    <a:bodyPr/>
                    <a:lstStyle/>
                    <a:p>
                      <a:pPr algn="ctr" fontAlgn="ctr"/>
                      <a:r>
                        <a:rPr lang="pt-BR" sz="2000" b="1" i="0" u="none" strike="noStrike">
                          <a:solidFill>
                            <a:srgbClr val="000000"/>
                          </a:solidFill>
                          <a:effectLst/>
                          <a:latin typeface="Calibri" panose="020F0502020204030204" pitchFamily="34" charset="0"/>
                        </a:rPr>
                        <a:t>68,27%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9EDF4"/>
                    </a:solidFill>
                  </a:tcPr>
                </a:tc>
                <a:extLst>
                  <a:ext uri="{0D108BD9-81ED-4DB2-BD59-A6C34878D82A}">
                    <a16:rowId xmlns:a16="http://schemas.microsoft.com/office/drawing/2014/main" val="10005"/>
                  </a:ext>
                </a:extLst>
              </a:tr>
              <a:tr h="711745">
                <a:tc>
                  <a:txBody>
                    <a:bodyPr/>
                    <a:lstStyle/>
                    <a:p>
                      <a:pPr algn="ctr"/>
                      <a:r>
                        <a:rPr lang="pt-BR" sz="2000" b="1" dirty="0">
                          <a:effectLst/>
                          <a:latin typeface="+mn-lt"/>
                        </a:rPr>
                        <a:t>Total geral da</a:t>
                      </a:r>
                    </a:p>
                    <a:p>
                      <a:pPr algn="ctr"/>
                      <a:r>
                        <a:rPr lang="pt-BR" sz="2000" b="1" dirty="0">
                          <a:effectLst/>
                          <a:latin typeface="+mn-lt"/>
                        </a:rPr>
                        <a:t>Receita Arrecadada de</a:t>
                      </a:r>
                    </a:p>
                    <a:p>
                      <a:pPr algn="ctr"/>
                      <a:r>
                        <a:rPr lang="pt-BR" sz="2000" b="1" dirty="0">
                          <a:effectLst/>
                          <a:latin typeface="+mn-lt"/>
                        </a:rPr>
                        <a:t>Janeiro a Dezembro de 2025</a:t>
                      </a:r>
                    </a:p>
                  </a:txBody>
                  <a:tcPr marL="91422" marR="91422" marT="45728" marB="45728"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0D8E8"/>
                    </a:solidFill>
                  </a:tcPr>
                </a:tc>
                <a:tc>
                  <a:txBody>
                    <a:bodyPr/>
                    <a:lstStyle/>
                    <a:p>
                      <a:pPr algn="ctr" fontAlgn="ctr"/>
                      <a:r>
                        <a:rPr lang="pt-BR" sz="2000" b="1" i="0" u="none" strike="noStrike">
                          <a:solidFill>
                            <a:srgbClr val="000000"/>
                          </a:solidFill>
                          <a:effectLst/>
                          <a:latin typeface="Calibri" panose="020F0502020204030204" pitchFamily="34" charset="0"/>
                        </a:rPr>
                        <a:t>84.832.516,11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0D8E8"/>
                    </a:solidFill>
                  </a:tcPr>
                </a:tc>
                <a:tc>
                  <a:txBody>
                    <a:bodyPr/>
                    <a:lstStyle/>
                    <a:p>
                      <a:pPr algn="ctr" fontAlgn="ctr"/>
                      <a:r>
                        <a:rPr lang="pt-BR" sz="2000" b="1" i="0" u="none" strike="noStrike" dirty="0">
                          <a:solidFill>
                            <a:srgbClr val="000000"/>
                          </a:solidFill>
                          <a:effectLst/>
                          <a:latin typeface="Calibri" panose="020F0502020204030204" pitchFamily="34" charset="0"/>
                        </a:rPr>
                        <a:t>100,00%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D0D8E8"/>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30241077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ítulo 1">
            <a:extLst>
              <a:ext uri="{FF2B5EF4-FFF2-40B4-BE49-F238E27FC236}">
                <a16:creationId xmlns:a16="http://schemas.microsoft.com/office/drawing/2014/main" id="{A01E97CC-1804-48FA-B271-851CAA448B9D}"/>
              </a:ext>
            </a:extLst>
          </p:cNvPr>
          <p:cNvSpPr>
            <a:spLocks noGrp="1"/>
          </p:cNvSpPr>
          <p:nvPr>
            <p:ph type="ctrTitle" idx="4294967295"/>
          </p:nvPr>
        </p:nvSpPr>
        <p:spPr>
          <a:xfrm>
            <a:off x="-9724" y="792161"/>
            <a:ext cx="9144000" cy="1036349"/>
          </a:xfrm>
        </p:spPr>
        <p:txBody>
          <a:bodyPr/>
          <a:lstStyle/>
          <a:p>
            <a:pPr algn="ctr" eaLnBrk="1" fontAlgn="auto" hangingPunct="1">
              <a:spcAft>
                <a:spcPts val="0"/>
              </a:spcAft>
              <a:defRPr/>
            </a:pPr>
            <a:r>
              <a:rPr lang="pt-BR" altLang="pt-BR" sz="3600" b="1" dirty="0">
                <a:solidFill>
                  <a:schemeClr val="tx1">
                    <a:lumMod val="95000"/>
                    <a:lumOff val="5000"/>
                  </a:schemeClr>
                </a:solidFill>
              </a:rPr>
              <a:t>RECEITA CORRENTE LIQUIDA - RCL</a:t>
            </a:r>
          </a:p>
        </p:txBody>
      </p:sp>
      <p:sp>
        <p:nvSpPr>
          <p:cNvPr id="6" name="Google Shape;167;p9">
            <a:extLst>
              <a:ext uri="{FF2B5EF4-FFF2-40B4-BE49-F238E27FC236}">
                <a16:creationId xmlns:a16="http://schemas.microsoft.com/office/drawing/2014/main" id="{3D0E45E5-4956-49F3-A20E-A0603BBB94F3}"/>
              </a:ext>
            </a:extLst>
          </p:cNvPr>
          <p:cNvSpPr txBox="1"/>
          <p:nvPr/>
        </p:nvSpPr>
        <p:spPr>
          <a:xfrm>
            <a:off x="179512" y="1700808"/>
            <a:ext cx="8640960" cy="4824536"/>
          </a:xfrm>
          <a:prstGeom prst="rect">
            <a:avLst/>
          </a:prstGeom>
          <a:solidFill>
            <a:schemeClr val="lt1"/>
          </a:solidFill>
          <a:ln>
            <a:noFill/>
          </a:ln>
        </p:spPr>
        <p:txBody>
          <a:bodyPr spcFirstLastPara="1" wrap="square" lIns="91425" tIns="45700" rIns="91425" bIns="45700" anchor="ctr" anchorCtr="0">
            <a:normAutofit fontScale="77500" lnSpcReduction="20000"/>
          </a:bodyPr>
          <a:lstStyle/>
          <a:p>
            <a:r>
              <a:rPr lang="pt-BR" sz="2400" dirty="0"/>
              <a:t>👉 </a:t>
            </a:r>
            <a:r>
              <a:rPr lang="pt-BR" sz="2400" b="1" dirty="0"/>
              <a:t>O que é?</a:t>
            </a:r>
            <a:br>
              <a:rPr lang="pt-BR" sz="2400" dirty="0"/>
            </a:br>
            <a:r>
              <a:rPr lang="pt-BR" sz="2400" dirty="0"/>
              <a:t>A soma das </a:t>
            </a:r>
            <a:r>
              <a:rPr lang="pt-BR" sz="2400" b="1" dirty="0"/>
              <a:t>receitas correntes arrecadadas</a:t>
            </a:r>
            <a:r>
              <a:rPr lang="pt-BR" sz="2400" dirty="0"/>
              <a:t>:</a:t>
            </a:r>
          </a:p>
          <a:p>
            <a:r>
              <a:rPr lang="pt-BR" sz="2400" dirty="0"/>
              <a:t>No mês de referência e nos </a:t>
            </a:r>
            <a:r>
              <a:rPr lang="pt-BR" sz="2400" b="1" dirty="0"/>
              <a:t>11 meses anteriores</a:t>
            </a:r>
            <a:endParaRPr lang="pt-BR" sz="2400" dirty="0"/>
          </a:p>
          <a:p>
            <a:endParaRPr lang="pt-BR" sz="2400" dirty="0"/>
          </a:p>
          <a:p>
            <a:r>
              <a:rPr lang="pt-BR" sz="2400" dirty="0"/>
              <a:t>⚠️ </a:t>
            </a:r>
            <a:r>
              <a:rPr lang="pt-BR" sz="2400" b="1" dirty="0"/>
              <a:t>Excluídas as duplicidades</a:t>
            </a:r>
            <a:br>
              <a:rPr lang="pt-BR" sz="2400" dirty="0"/>
            </a:br>
            <a:r>
              <a:rPr lang="pt-BR" sz="2400" dirty="0"/>
              <a:t>(ex.: FUNDEB, transferências entre entes etc.)</a:t>
            </a:r>
          </a:p>
          <a:p>
            <a:endParaRPr lang="pt-BR" sz="2400" dirty="0"/>
          </a:p>
          <a:p>
            <a:r>
              <a:rPr lang="pt-BR" sz="2400" dirty="0"/>
              <a:t>⚠️ </a:t>
            </a:r>
            <a:r>
              <a:rPr lang="pt-BR" sz="2400" b="1" dirty="0"/>
              <a:t>Também são excluídos do cálculo:</a:t>
            </a:r>
            <a:br>
              <a:rPr lang="pt-BR" sz="2400" dirty="0"/>
            </a:br>
            <a:endParaRPr lang="pt-BR" sz="2400" dirty="0"/>
          </a:p>
          <a:p>
            <a:pPr marL="342900" indent="-342900" algn="just">
              <a:buFont typeface="Arial" panose="020B0604020202020204" pitchFamily="34" charset="0"/>
              <a:buChar char="•"/>
            </a:pPr>
            <a:r>
              <a:rPr lang="pt-BR" sz="2400" dirty="0"/>
              <a:t>Recursos recebidos por emendas parlamentares (individuais e de bancada);</a:t>
            </a:r>
          </a:p>
          <a:p>
            <a:pPr marL="342900" indent="-342900" algn="just">
              <a:buFont typeface="Arial" panose="020B0604020202020204" pitchFamily="34" charset="0"/>
              <a:buChar char="•"/>
            </a:pPr>
            <a:r>
              <a:rPr lang="pt-BR" sz="2400" dirty="0"/>
              <a:t>Transferências específicas para pagamento dos Agentes Comunitários de Saúde e de Combate às Endemias;</a:t>
            </a:r>
          </a:p>
          <a:p>
            <a:pPr marL="342900" indent="-342900" algn="just">
              <a:buFont typeface="Arial" panose="020B0604020202020204" pitchFamily="34" charset="0"/>
              <a:buChar char="•"/>
            </a:pPr>
            <a:r>
              <a:rPr lang="pt-BR" sz="2400" dirty="0"/>
              <a:t>Outras receitas que possuem destinação obrigatória definida pela Constituição ou por lei.</a:t>
            </a:r>
          </a:p>
          <a:p>
            <a:endParaRPr lang="pt-BR" sz="2400" dirty="0"/>
          </a:p>
          <a:p>
            <a:r>
              <a:rPr lang="pt-BR" sz="2400" dirty="0"/>
              <a:t>📌 Esses valores não entram no cálculo porque já têm finalidade específica e não podem ser utilizados livremente pelo Município.</a:t>
            </a:r>
          </a:p>
          <a:p>
            <a:endParaRPr lang="pt-BR" sz="2400" dirty="0"/>
          </a:p>
          <a:p>
            <a:endParaRPr lang="pt-BR" sz="2400" dirty="0"/>
          </a:p>
          <a:p>
            <a:r>
              <a:rPr lang="pt-BR" sz="2400" dirty="0"/>
              <a:t>📜 </a:t>
            </a:r>
            <a:r>
              <a:rPr lang="pt-BR" sz="2400" b="1" dirty="0"/>
              <a:t>Base legal</a:t>
            </a:r>
            <a:r>
              <a:rPr lang="pt-BR" sz="2400" dirty="0"/>
              <a:t>: Lei de Responsabilidade Fiscal (LC nº 101/2000, Art. 2º, § 3º)</a:t>
            </a:r>
          </a:p>
        </p:txBody>
      </p:sp>
    </p:spTree>
    <p:extLst>
      <p:ext uri="{BB962C8B-B14F-4D97-AF65-F5344CB8AC3E}">
        <p14:creationId xmlns:p14="http://schemas.microsoft.com/office/powerpoint/2010/main" val="16578228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a:extLst>
              <a:ext uri="{FF2B5EF4-FFF2-40B4-BE49-F238E27FC236}">
                <a16:creationId xmlns:a16="http://schemas.microsoft.com/office/drawing/2014/main" id="{172F4D0B-4ECD-4AD8-81AB-B4452A20CECA}"/>
              </a:ext>
            </a:extLst>
          </p:cNvPr>
          <p:cNvSpPr>
            <a:spLocks noGrp="1"/>
          </p:cNvSpPr>
          <p:nvPr>
            <p:ph type="ctrTitle" idx="4294967295"/>
          </p:nvPr>
        </p:nvSpPr>
        <p:spPr>
          <a:xfrm>
            <a:off x="-21084" y="836713"/>
            <a:ext cx="9144000" cy="792088"/>
          </a:xfrm>
        </p:spPr>
        <p:txBody>
          <a:bodyPr rtlCol="0">
            <a:normAutofit fontScale="90000"/>
          </a:bodyPr>
          <a:lstStyle/>
          <a:p>
            <a:pPr>
              <a:defRPr/>
            </a:pPr>
            <a:r>
              <a:rPr lang="pt-BR" sz="2800" b="1" dirty="0">
                <a:cs typeface="Times New Roman" pitchFamily="18" charset="0"/>
              </a:rPr>
              <a:t>Receita Corrente Líquida - Executivo</a:t>
            </a:r>
            <a:br>
              <a:rPr lang="pt-BR" sz="2800" b="1" dirty="0">
                <a:cs typeface="Times New Roman" pitchFamily="18" charset="0"/>
              </a:rPr>
            </a:br>
            <a:r>
              <a:rPr lang="pt-BR" sz="2800" b="1" dirty="0">
                <a:cs typeface="Times New Roman" pitchFamily="18" charset="0"/>
              </a:rPr>
              <a:t>Período de Janeiro a Dezembro de 2025</a:t>
            </a:r>
            <a:endParaRPr lang="pt-BR" sz="2800" b="1" dirty="0"/>
          </a:p>
        </p:txBody>
      </p:sp>
      <p:graphicFrame>
        <p:nvGraphicFramePr>
          <p:cNvPr id="2" name="Tabela 2">
            <a:extLst>
              <a:ext uri="{FF2B5EF4-FFF2-40B4-BE49-F238E27FC236}">
                <a16:creationId xmlns:a16="http://schemas.microsoft.com/office/drawing/2014/main" id="{E93E996F-5D95-A26B-C9B4-21EA502FB26A}"/>
              </a:ext>
            </a:extLst>
          </p:cNvPr>
          <p:cNvGraphicFramePr>
            <a:graphicFrameLocks noGrp="1"/>
          </p:cNvGraphicFramePr>
          <p:nvPr>
            <p:extLst>
              <p:ext uri="{D42A27DB-BD31-4B8C-83A1-F6EECF244321}">
                <p14:modId xmlns:p14="http://schemas.microsoft.com/office/powerpoint/2010/main" val="1344611027"/>
              </p:ext>
            </p:extLst>
          </p:nvPr>
        </p:nvGraphicFramePr>
        <p:xfrm>
          <a:off x="179512" y="1628801"/>
          <a:ext cx="8784975" cy="5080635"/>
        </p:xfrm>
        <a:graphic>
          <a:graphicData uri="http://schemas.openxmlformats.org/drawingml/2006/table">
            <a:tbl>
              <a:tblPr firstRow="1" bandRow="1">
                <a:tableStyleId>{5C22544A-7EE6-4342-B048-85BDC9FD1C3A}</a:tableStyleId>
              </a:tblPr>
              <a:tblGrid>
                <a:gridCol w="1794115">
                  <a:extLst>
                    <a:ext uri="{9D8B030D-6E8A-4147-A177-3AD203B41FA5}">
                      <a16:colId xmlns:a16="http://schemas.microsoft.com/office/drawing/2014/main" val="639910643"/>
                    </a:ext>
                  </a:extLst>
                </a:gridCol>
                <a:gridCol w="1518253">
                  <a:extLst>
                    <a:ext uri="{9D8B030D-6E8A-4147-A177-3AD203B41FA5}">
                      <a16:colId xmlns:a16="http://schemas.microsoft.com/office/drawing/2014/main" val="411798815"/>
                    </a:ext>
                  </a:extLst>
                </a:gridCol>
                <a:gridCol w="1512168">
                  <a:extLst>
                    <a:ext uri="{9D8B030D-6E8A-4147-A177-3AD203B41FA5}">
                      <a16:colId xmlns:a16="http://schemas.microsoft.com/office/drawing/2014/main" val="530255612"/>
                    </a:ext>
                  </a:extLst>
                </a:gridCol>
                <a:gridCol w="2304256">
                  <a:extLst>
                    <a:ext uri="{9D8B030D-6E8A-4147-A177-3AD203B41FA5}">
                      <a16:colId xmlns:a16="http://schemas.microsoft.com/office/drawing/2014/main" val="2381884557"/>
                    </a:ext>
                  </a:extLst>
                </a:gridCol>
                <a:gridCol w="1656183">
                  <a:extLst>
                    <a:ext uri="{9D8B030D-6E8A-4147-A177-3AD203B41FA5}">
                      <a16:colId xmlns:a16="http://schemas.microsoft.com/office/drawing/2014/main" val="4280282330"/>
                    </a:ext>
                  </a:extLst>
                </a:gridCol>
              </a:tblGrid>
              <a:tr h="1020264">
                <a:tc>
                  <a:txBody>
                    <a:bodyPr/>
                    <a:lstStyle/>
                    <a:p>
                      <a:pPr algn="ctr" fontAlgn="ctr"/>
                      <a:endParaRPr lang="pt-BR" sz="1800" b="1"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1" i="0" u="none" strike="noStrike" dirty="0">
                          <a:solidFill>
                            <a:srgbClr val="000000"/>
                          </a:solidFill>
                          <a:effectLst/>
                          <a:latin typeface="Calibri" panose="020F0502020204030204" pitchFamily="34" charset="0"/>
                        </a:rPr>
                        <a:t>Receita Corrente</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1" i="0" u="none" strike="noStrike" dirty="0">
                          <a:solidFill>
                            <a:srgbClr val="000000"/>
                          </a:solidFill>
                          <a:effectLst/>
                          <a:latin typeface="Calibri" panose="020F0502020204030204" pitchFamily="34" charset="0"/>
                        </a:rPr>
                        <a:t>(-) Deduções Previdenciárias e Rendimentos Financeiros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1" i="0" u="none" strike="noStrike" dirty="0">
                          <a:solidFill>
                            <a:srgbClr val="000000"/>
                          </a:solidFill>
                          <a:effectLst/>
                          <a:latin typeface="Calibri" panose="020F0502020204030204" pitchFamily="34" charset="0"/>
                        </a:rPr>
                        <a:t>(-) Deduções Constitucionais e Legais (Emendas, ACS/ACE e Outras)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1" i="0" u="none" strike="noStrike" dirty="0">
                          <a:solidFill>
                            <a:srgbClr val="000000"/>
                          </a:solidFill>
                          <a:effectLst/>
                          <a:latin typeface="Calibri" panose="020F0502020204030204" pitchFamily="34" charset="0"/>
                        </a:rPr>
                        <a:t>RCL Ajustada para Cálculo dos Limites de Pessoal</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06484520"/>
                  </a:ext>
                </a:extLst>
              </a:tr>
              <a:tr h="45322">
                <a:tc>
                  <a:txBody>
                    <a:bodyPr/>
                    <a:lstStyle/>
                    <a:p>
                      <a:pPr algn="ctr" fontAlgn="ctr"/>
                      <a:endParaRPr lang="pt-BR" sz="1800" b="1"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1" i="0" u="none" strike="noStrike" dirty="0">
                          <a:solidFill>
                            <a:srgbClr val="000000"/>
                          </a:solidFill>
                          <a:effectLst/>
                          <a:latin typeface="Calibri" panose="020F0502020204030204" pitchFamily="34" charset="0"/>
                        </a:rPr>
                        <a:t>(a)</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1" i="0" u="none" strike="noStrike" dirty="0">
                          <a:solidFill>
                            <a:srgbClr val="000000"/>
                          </a:solidFill>
                          <a:effectLst/>
                          <a:latin typeface="Calibri" panose="020F0502020204030204" pitchFamily="34" charset="0"/>
                        </a:rPr>
                        <a:t>(b)</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1" i="0" u="none" strike="noStrike" dirty="0">
                          <a:solidFill>
                            <a:srgbClr val="000000"/>
                          </a:solidFill>
                          <a:effectLst/>
                          <a:latin typeface="Calibri" panose="020F0502020204030204" pitchFamily="34" charset="0"/>
                        </a:rPr>
                        <a:t>(c)</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1" i="0" u="none" strike="noStrike" dirty="0">
                          <a:solidFill>
                            <a:srgbClr val="000000"/>
                          </a:solidFill>
                          <a:effectLst/>
                          <a:latin typeface="Calibri" panose="020F0502020204030204" pitchFamily="34" charset="0"/>
                        </a:rPr>
                        <a:t>(d)=(a – b – c)</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53725440"/>
                  </a:ext>
                </a:extLst>
              </a:tr>
              <a:tr h="234004">
                <a:tc>
                  <a:txBody>
                    <a:bodyPr/>
                    <a:lstStyle/>
                    <a:p>
                      <a:pPr algn="ctr" fontAlgn="ctr"/>
                      <a:r>
                        <a:rPr lang="pt-BR" sz="1800" b="0" i="0" u="none" strike="noStrike">
                          <a:solidFill>
                            <a:srgbClr val="000000"/>
                          </a:solidFill>
                          <a:effectLst/>
                          <a:latin typeface="Calibri" panose="020F0502020204030204" pitchFamily="34" charset="0"/>
                        </a:rPr>
                        <a:t>jan/25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6.031.499,84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dirty="0">
                          <a:solidFill>
                            <a:srgbClr val="000000"/>
                          </a:solidFill>
                          <a:effectLst/>
                          <a:latin typeface="Calibri" panose="020F0502020204030204" pitchFamily="34" charset="0"/>
                        </a:rPr>
                        <a:t>140.185,91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pt-BR" sz="1800" b="0" i="0" u="none" strike="noStrike">
                          <a:solidFill>
                            <a:srgbClr val="000000"/>
                          </a:solidFill>
                          <a:effectLst/>
                          <a:latin typeface="Calibri" panose="020F0502020204030204" pitchFamily="34" charset="0"/>
                        </a:rPr>
                        <a:t>85.008,00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5.806.305,93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123214787"/>
                  </a:ext>
                </a:extLst>
              </a:tr>
              <a:tr h="234004">
                <a:tc>
                  <a:txBody>
                    <a:bodyPr/>
                    <a:lstStyle/>
                    <a:p>
                      <a:pPr algn="ctr" fontAlgn="ctr"/>
                      <a:r>
                        <a:rPr lang="pt-BR" sz="1800" b="0" i="0" u="none" strike="noStrike">
                          <a:solidFill>
                            <a:srgbClr val="000000"/>
                          </a:solidFill>
                          <a:effectLst/>
                          <a:latin typeface="Calibri" panose="020F0502020204030204" pitchFamily="34" charset="0"/>
                        </a:rPr>
                        <a:t>fev/25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7.840.810,95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475.336,68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pt-BR" sz="1800" b="0" i="0" u="none" strike="noStrike">
                          <a:solidFill>
                            <a:srgbClr val="000000"/>
                          </a:solidFill>
                          <a:effectLst/>
                          <a:latin typeface="Calibri" panose="020F0502020204030204" pitchFamily="34" charset="0"/>
                        </a:rPr>
                        <a:t>81.972,00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7.283.502,27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71530442"/>
                  </a:ext>
                </a:extLst>
              </a:tr>
              <a:tr h="234004">
                <a:tc>
                  <a:txBody>
                    <a:bodyPr/>
                    <a:lstStyle/>
                    <a:p>
                      <a:pPr algn="ctr" fontAlgn="ctr"/>
                      <a:r>
                        <a:rPr lang="pt-BR" sz="1800" b="0" i="0" u="none" strike="noStrike">
                          <a:solidFill>
                            <a:srgbClr val="000000"/>
                          </a:solidFill>
                          <a:effectLst/>
                          <a:latin typeface="Calibri" panose="020F0502020204030204" pitchFamily="34" charset="0"/>
                        </a:rPr>
                        <a:t>mar/25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dirty="0">
                          <a:solidFill>
                            <a:srgbClr val="000000"/>
                          </a:solidFill>
                          <a:effectLst/>
                          <a:latin typeface="Calibri" panose="020F0502020204030204" pitchFamily="34" charset="0"/>
                        </a:rPr>
                        <a:t>5.577.775,89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122.306,76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pt-BR" sz="1800" b="0" i="0" u="none" strike="noStrike">
                          <a:solidFill>
                            <a:srgbClr val="000000"/>
                          </a:solidFill>
                          <a:effectLst/>
                          <a:latin typeface="Calibri" panose="020F0502020204030204" pitchFamily="34" charset="0"/>
                        </a:rPr>
                        <a:t>78.936,00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5.376.533,13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C80"/>
                    </a:solidFill>
                  </a:tcPr>
                </a:tc>
                <a:extLst>
                  <a:ext uri="{0D108BD9-81ED-4DB2-BD59-A6C34878D82A}">
                    <a16:rowId xmlns:a16="http://schemas.microsoft.com/office/drawing/2014/main" val="1769503776"/>
                  </a:ext>
                </a:extLst>
              </a:tr>
              <a:tr h="234004">
                <a:tc>
                  <a:txBody>
                    <a:bodyPr/>
                    <a:lstStyle/>
                    <a:p>
                      <a:pPr algn="ctr" fontAlgn="ctr"/>
                      <a:r>
                        <a:rPr lang="pt-BR" sz="1800" b="0" i="0" u="none" strike="noStrike">
                          <a:solidFill>
                            <a:srgbClr val="000000"/>
                          </a:solidFill>
                          <a:effectLst/>
                          <a:latin typeface="Calibri" panose="020F0502020204030204" pitchFamily="34" charset="0"/>
                        </a:rPr>
                        <a:t>abr/25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6.527.059,78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dirty="0">
                          <a:solidFill>
                            <a:srgbClr val="000000"/>
                          </a:solidFill>
                          <a:effectLst/>
                          <a:latin typeface="Calibri" panose="020F0502020204030204" pitchFamily="34" charset="0"/>
                        </a:rPr>
                        <a:t>121.575,07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pt-BR" sz="1800" b="0" i="0" u="none" strike="noStrike">
                          <a:solidFill>
                            <a:srgbClr val="000000"/>
                          </a:solidFill>
                          <a:effectLst/>
                          <a:latin typeface="Calibri" panose="020F0502020204030204" pitchFamily="34" charset="0"/>
                        </a:rPr>
                        <a:t>78.936,00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6.326.548,71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44470050"/>
                  </a:ext>
                </a:extLst>
              </a:tr>
              <a:tr h="234004">
                <a:tc>
                  <a:txBody>
                    <a:bodyPr/>
                    <a:lstStyle/>
                    <a:p>
                      <a:pPr algn="ctr" fontAlgn="ctr"/>
                      <a:r>
                        <a:rPr lang="pt-BR" sz="1800" b="0" i="0" u="none" strike="noStrike">
                          <a:solidFill>
                            <a:srgbClr val="000000"/>
                          </a:solidFill>
                          <a:effectLst/>
                          <a:latin typeface="Calibri" panose="020F0502020204030204" pitchFamily="34" charset="0"/>
                        </a:rPr>
                        <a:t>mai/25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6.347.487,47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131.178,45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pt-BR" sz="1800" b="0" i="0" u="none" strike="noStrike">
                          <a:solidFill>
                            <a:srgbClr val="000000"/>
                          </a:solidFill>
                          <a:effectLst/>
                          <a:latin typeface="Calibri" panose="020F0502020204030204" pitchFamily="34" charset="0"/>
                        </a:rPr>
                        <a:t>212.144,00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6.004.165,02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59651782"/>
                  </a:ext>
                </a:extLst>
              </a:tr>
              <a:tr h="234004">
                <a:tc>
                  <a:txBody>
                    <a:bodyPr/>
                    <a:lstStyle/>
                    <a:p>
                      <a:pPr algn="ctr" fontAlgn="ctr"/>
                      <a:r>
                        <a:rPr lang="pt-BR" sz="1800" b="0" i="0" u="none" strike="noStrike">
                          <a:solidFill>
                            <a:srgbClr val="000000"/>
                          </a:solidFill>
                          <a:effectLst/>
                          <a:latin typeface="Calibri" panose="020F0502020204030204" pitchFamily="34" charset="0"/>
                        </a:rPr>
                        <a:t>jun/25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6.421.397,71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127.005,28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pt-BR" sz="1800" b="0" i="0" u="none" strike="noStrike">
                          <a:solidFill>
                            <a:srgbClr val="000000"/>
                          </a:solidFill>
                          <a:effectLst/>
                          <a:latin typeface="Calibri" panose="020F0502020204030204" pitchFamily="34" charset="0"/>
                        </a:rPr>
                        <a:t>484.850,00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5.809.542,43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15522631"/>
                  </a:ext>
                </a:extLst>
              </a:tr>
              <a:tr h="234004">
                <a:tc>
                  <a:txBody>
                    <a:bodyPr/>
                    <a:lstStyle/>
                    <a:p>
                      <a:pPr algn="ctr" fontAlgn="ctr"/>
                      <a:r>
                        <a:rPr lang="pt-BR" sz="1800" b="0" i="0" u="none" strike="noStrike">
                          <a:solidFill>
                            <a:srgbClr val="000000"/>
                          </a:solidFill>
                          <a:effectLst/>
                          <a:latin typeface="Calibri" panose="020F0502020204030204" pitchFamily="34" charset="0"/>
                        </a:rPr>
                        <a:t>jul/25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9.484.887,90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129.928,74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pt-BR" sz="1800" b="0" i="0" u="none" strike="noStrike">
                          <a:solidFill>
                            <a:srgbClr val="000000"/>
                          </a:solidFill>
                          <a:effectLst/>
                          <a:latin typeface="Calibri" panose="020F0502020204030204" pitchFamily="34" charset="0"/>
                        </a:rPr>
                        <a:t>2.576.972,00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dirty="0">
                          <a:solidFill>
                            <a:srgbClr val="000000"/>
                          </a:solidFill>
                          <a:effectLst/>
                          <a:latin typeface="Calibri" panose="020F0502020204030204" pitchFamily="34" charset="0"/>
                        </a:rPr>
                        <a:t>6.777.987,16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44277563"/>
                  </a:ext>
                </a:extLst>
              </a:tr>
              <a:tr h="234004">
                <a:tc>
                  <a:txBody>
                    <a:bodyPr/>
                    <a:lstStyle/>
                    <a:p>
                      <a:pPr algn="ctr" fontAlgn="ctr"/>
                      <a:r>
                        <a:rPr lang="pt-BR" sz="1800" b="0" i="0" u="none" strike="noStrike">
                          <a:solidFill>
                            <a:srgbClr val="000000"/>
                          </a:solidFill>
                          <a:effectLst/>
                          <a:latin typeface="Calibri" panose="020F0502020204030204" pitchFamily="34" charset="0"/>
                        </a:rPr>
                        <a:t>ago/25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5.879.785,27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122.632,36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pt-BR" sz="1800" b="0" i="0" u="none" strike="noStrike">
                          <a:solidFill>
                            <a:srgbClr val="000000"/>
                          </a:solidFill>
                          <a:effectLst/>
                          <a:latin typeface="Calibri" panose="020F0502020204030204" pitchFamily="34" charset="0"/>
                        </a:rPr>
                        <a:t>81.972,00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5.675.180,91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39524962"/>
                  </a:ext>
                </a:extLst>
              </a:tr>
              <a:tr h="234004">
                <a:tc>
                  <a:txBody>
                    <a:bodyPr/>
                    <a:lstStyle/>
                    <a:p>
                      <a:pPr algn="ctr" fontAlgn="ctr"/>
                      <a:r>
                        <a:rPr lang="pt-BR" sz="1800" b="0" i="0" u="none" strike="noStrike">
                          <a:solidFill>
                            <a:srgbClr val="000000"/>
                          </a:solidFill>
                          <a:effectLst/>
                          <a:latin typeface="Calibri" panose="020F0502020204030204" pitchFamily="34" charset="0"/>
                        </a:rPr>
                        <a:t>set/25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6.812.322,55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120.873,92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pt-BR" sz="1800" b="0" i="0" u="none" strike="noStrike">
                          <a:solidFill>
                            <a:srgbClr val="000000"/>
                          </a:solidFill>
                          <a:effectLst/>
                          <a:latin typeface="Calibri" panose="020F0502020204030204" pitchFamily="34" charset="0"/>
                        </a:rPr>
                        <a:t>81.972,00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dirty="0">
                          <a:solidFill>
                            <a:srgbClr val="000000"/>
                          </a:solidFill>
                          <a:effectLst/>
                          <a:latin typeface="Calibri" panose="020F0502020204030204" pitchFamily="34" charset="0"/>
                        </a:rPr>
                        <a:t>6.609.476,63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72206650"/>
                  </a:ext>
                </a:extLst>
              </a:tr>
              <a:tr h="234004">
                <a:tc>
                  <a:txBody>
                    <a:bodyPr/>
                    <a:lstStyle/>
                    <a:p>
                      <a:pPr algn="ctr" fontAlgn="ctr"/>
                      <a:r>
                        <a:rPr lang="pt-BR" sz="1800" b="0" i="0" u="none" strike="noStrike">
                          <a:solidFill>
                            <a:srgbClr val="000000"/>
                          </a:solidFill>
                          <a:effectLst/>
                          <a:latin typeface="Calibri" panose="020F0502020204030204" pitchFamily="34" charset="0"/>
                        </a:rPr>
                        <a:t>out/25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5.758.187,52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130.724,23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pt-BR" sz="1800" b="0" i="0" u="none" strike="noStrike">
                          <a:solidFill>
                            <a:srgbClr val="000000"/>
                          </a:solidFill>
                          <a:effectLst/>
                          <a:latin typeface="Calibri" panose="020F0502020204030204" pitchFamily="34" charset="0"/>
                        </a:rPr>
                        <a:t>81.972,00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5.545.491,29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1671782"/>
                  </a:ext>
                </a:extLst>
              </a:tr>
              <a:tr h="234004">
                <a:tc>
                  <a:txBody>
                    <a:bodyPr/>
                    <a:lstStyle/>
                    <a:p>
                      <a:pPr algn="ctr" fontAlgn="ctr"/>
                      <a:r>
                        <a:rPr lang="pt-BR" sz="1800" b="0" i="0" u="none" strike="noStrike">
                          <a:solidFill>
                            <a:srgbClr val="000000"/>
                          </a:solidFill>
                          <a:effectLst/>
                          <a:latin typeface="Calibri" panose="020F0502020204030204" pitchFamily="34" charset="0"/>
                        </a:rPr>
                        <a:t>nov/25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7.068.769,40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123.191,64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pt-BR" sz="1800" b="0" i="0" u="none" strike="noStrike">
                          <a:solidFill>
                            <a:srgbClr val="000000"/>
                          </a:solidFill>
                          <a:effectLst/>
                          <a:latin typeface="Calibri" panose="020F0502020204030204" pitchFamily="34" charset="0"/>
                        </a:rPr>
                        <a:t>328.936,00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6.616.641,76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07838580"/>
                  </a:ext>
                </a:extLst>
              </a:tr>
              <a:tr h="234004">
                <a:tc>
                  <a:txBody>
                    <a:bodyPr/>
                    <a:lstStyle/>
                    <a:p>
                      <a:pPr algn="ctr" fontAlgn="ctr"/>
                      <a:r>
                        <a:rPr lang="pt-BR" sz="1800" b="0" i="0" u="none" strike="noStrike">
                          <a:solidFill>
                            <a:srgbClr val="000000"/>
                          </a:solidFill>
                          <a:effectLst/>
                          <a:latin typeface="Calibri" panose="020F0502020204030204" pitchFamily="34" charset="0"/>
                        </a:rPr>
                        <a:t>dez/25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9.455.997,60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237.024,71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pt-BR" sz="1800" b="0" i="0" u="none" strike="noStrike">
                          <a:solidFill>
                            <a:srgbClr val="000000"/>
                          </a:solidFill>
                          <a:effectLst/>
                          <a:latin typeface="Calibri" panose="020F0502020204030204" pitchFamily="34" charset="0"/>
                        </a:rPr>
                        <a:t>404.836,00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8.814.136,89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33"/>
                    </a:solidFill>
                  </a:tcPr>
                </a:tc>
                <a:extLst>
                  <a:ext uri="{0D108BD9-81ED-4DB2-BD59-A6C34878D82A}">
                    <a16:rowId xmlns:a16="http://schemas.microsoft.com/office/drawing/2014/main" val="1064147615"/>
                  </a:ext>
                </a:extLst>
              </a:tr>
              <a:tr h="234004">
                <a:tc>
                  <a:txBody>
                    <a:bodyPr/>
                    <a:lstStyle/>
                    <a:p>
                      <a:pPr algn="ctr" fontAlgn="ctr"/>
                      <a:r>
                        <a:rPr lang="pt-BR" sz="1800" b="1" i="0" u="none" strike="noStrike">
                          <a:solidFill>
                            <a:srgbClr val="000000"/>
                          </a:solidFill>
                          <a:effectLst/>
                          <a:latin typeface="Calibri" panose="020F0502020204030204" pitchFamily="34" charset="0"/>
                        </a:rPr>
                        <a:t>Total</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1" i="0" u="none" strike="noStrike">
                          <a:solidFill>
                            <a:srgbClr val="000000"/>
                          </a:solidFill>
                          <a:effectLst/>
                          <a:latin typeface="Calibri" panose="020F0502020204030204" pitchFamily="34" charset="0"/>
                        </a:rPr>
                        <a:t>83.205.981,88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1" i="0" u="none" strike="noStrike">
                          <a:solidFill>
                            <a:srgbClr val="000000"/>
                          </a:solidFill>
                          <a:effectLst/>
                          <a:latin typeface="Calibri" panose="020F0502020204030204" pitchFamily="34" charset="0"/>
                        </a:rPr>
                        <a:t>1.981.963,75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1" i="0" u="none" strike="noStrike">
                          <a:solidFill>
                            <a:srgbClr val="000000"/>
                          </a:solidFill>
                          <a:effectLst/>
                          <a:latin typeface="Calibri" panose="020F0502020204030204" pitchFamily="34" charset="0"/>
                        </a:rPr>
                        <a:t>4.578.506,00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1" i="0" u="none" strike="noStrike" dirty="0">
                          <a:solidFill>
                            <a:srgbClr val="000000"/>
                          </a:solidFill>
                          <a:effectLst/>
                          <a:latin typeface="Calibri" panose="020F0502020204030204" pitchFamily="34" charset="0"/>
                        </a:rPr>
                        <a:t>76.645.512,13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61216737"/>
                  </a:ext>
                </a:extLst>
              </a:tr>
            </a:tbl>
          </a:graphicData>
        </a:graphic>
      </p:graphicFrame>
    </p:spTree>
    <p:extLst>
      <p:ext uri="{BB962C8B-B14F-4D97-AF65-F5344CB8AC3E}">
        <p14:creationId xmlns:p14="http://schemas.microsoft.com/office/powerpoint/2010/main" val="1987587508"/>
      </p:ext>
    </p:extLst>
  </p:cSld>
  <p:clrMapOvr>
    <a:masterClrMapping/>
  </p:clrMapOvr>
  <p:transition>
    <p:plus/>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ítulo 2">
            <a:extLst>
              <a:ext uri="{FF2B5EF4-FFF2-40B4-BE49-F238E27FC236}">
                <a16:creationId xmlns:a16="http://schemas.microsoft.com/office/drawing/2014/main" id="{6EA84C99-B16F-474F-880F-339EA29AA57F}"/>
              </a:ext>
            </a:extLst>
          </p:cNvPr>
          <p:cNvSpPr>
            <a:spLocks noGrp="1"/>
          </p:cNvSpPr>
          <p:nvPr>
            <p:ph type="title"/>
          </p:nvPr>
        </p:nvSpPr>
        <p:spPr>
          <a:xfrm>
            <a:off x="0" y="1076623"/>
            <a:ext cx="9144000" cy="792163"/>
          </a:xfrm>
        </p:spPr>
        <p:txBody>
          <a:bodyPr rtlCol="0">
            <a:noAutofit/>
          </a:bodyPr>
          <a:lstStyle/>
          <a:p>
            <a:pPr>
              <a:defRPr/>
            </a:pPr>
            <a:r>
              <a:rPr lang="pt-BR" sz="3200" b="1" dirty="0">
                <a:cs typeface="Times New Roman" pitchFamily="18" charset="0"/>
              </a:rPr>
              <a:t>Gráfico Receita Corrente Líquida - Prefeitura</a:t>
            </a:r>
            <a:br>
              <a:rPr lang="pt-BR" sz="3200" b="1" dirty="0">
                <a:cs typeface="Times New Roman" pitchFamily="18" charset="0"/>
              </a:rPr>
            </a:br>
            <a:r>
              <a:rPr lang="pt-BR" sz="3200" b="1" dirty="0">
                <a:cs typeface="Times New Roman" pitchFamily="18" charset="0"/>
              </a:rPr>
              <a:t>Período de Janeiro a Dezembro de 2025</a:t>
            </a:r>
            <a:endParaRPr lang="pt-BR" sz="3200" b="1" dirty="0">
              <a:effectLst>
                <a:outerShdw blurRad="38100" dist="38100" dir="2700000" algn="tl">
                  <a:srgbClr val="000000">
                    <a:alpha val="43137"/>
                  </a:srgbClr>
                </a:outerShdw>
              </a:effectLst>
              <a:latin typeface="Georgia" pitchFamily="18" charset="0"/>
            </a:endParaRPr>
          </a:p>
        </p:txBody>
      </p:sp>
      <p:graphicFrame>
        <p:nvGraphicFramePr>
          <p:cNvPr id="9" name="Gráfico 8"/>
          <p:cNvGraphicFramePr/>
          <p:nvPr>
            <p:extLst>
              <p:ext uri="{D42A27DB-BD31-4B8C-83A1-F6EECF244321}">
                <p14:modId xmlns:p14="http://schemas.microsoft.com/office/powerpoint/2010/main" val="4111417803"/>
              </p:ext>
            </p:extLst>
          </p:nvPr>
        </p:nvGraphicFramePr>
        <p:xfrm>
          <a:off x="107504" y="2204864"/>
          <a:ext cx="8784976" cy="439248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19128161"/>
      </p:ext>
    </p:extLst>
  </p:cSld>
  <p:clrMapOvr>
    <a:masterClrMapping/>
  </p:clrMapOvr>
  <p:transition>
    <p:plus/>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40108E7-D216-45EF-8C9E-E3B87AC9BDD5}"/>
              </a:ext>
            </a:extLst>
          </p:cNvPr>
          <p:cNvSpPr txBox="1">
            <a:spLocks noChangeArrowheads="1"/>
          </p:cNvSpPr>
          <p:nvPr/>
        </p:nvSpPr>
        <p:spPr>
          <a:xfrm>
            <a:off x="-23260" y="1335793"/>
            <a:ext cx="9167260" cy="850900"/>
          </a:xfrm>
          <a:prstGeom prst="rect">
            <a:avLst/>
          </a:prstGeom>
        </p:spPr>
        <p:txBody>
          <a:bodyPr/>
          <a:lstStyle/>
          <a:p>
            <a:pPr algn="ctr">
              <a:defRPr/>
            </a:pPr>
            <a:r>
              <a:rPr lang="pt-BR" sz="3600" b="1" dirty="0">
                <a:latin typeface="+mj-lt"/>
                <a:ea typeface="+mj-ea"/>
                <a:cs typeface="+mj-cs"/>
              </a:rPr>
              <a:t>Gastos com Pessoal</a:t>
            </a:r>
          </a:p>
        </p:txBody>
      </p:sp>
      <p:sp>
        <p:nvSpPr>
          <p:cNvPr id="22531" name="Rectangle 3"/>
          <p:cNvSpPr txBox="1">
            <a:spLocks noChangeArrowheads="1"/>
          </p:cNvSpPr>
          <p:nvPr/>
        </p:nvSpPr>
        <p:spPr bwMode="auto">
          <a:xfrm>
            <a:off x="251520" y="2186692"/>
            <a:ext cx="8784976" cy="4482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marL="365125" indent="-255588">
              <a:defRPr>
                <a:solidFill>
                  <a:schemeClr val="tx1"/>
                </a:solidFill>
                <a:latin typeface="Arial" pitchFamily="34" charset="0"/>
              </a:defRPr>
            </a:lvl1pPr>
            <a:lvl2pPr marL="742950" indent="-285750">
              <a:defRPr>
                <a:solidFill>
                  <a:schemeClr val="tx1"/>
                </a:solidFill>
                <a:latin typeface="Arial" pitchFamily="34" charset="0"/>
              </a:defRPr>
            </a:lvl2pPr>
            <a:lvl3pPr marL="1143000" indent="-228600">
              <a:defRPr>
                <a:solidFill>
                  <a:schemeClr val="tx1"/>
                </a:solidFill>
                <a:latin typeface="Arial" pitchFamily="34" charset="0"/>
              </a:defRPr>
            </a:lvl3pPr>
            <a:lvl4pPr marL="1600200" indent="-228600">
              <a:defRPr>
                <a:solidFill>
                  <a:schemeClr val="tx1"/>
                </a:solidFill>
                <a:latin typeface="Arial" pitchFamily="34" charset="0"/>
              </a:defRPr>
            </a:lvl4pPr>
            <a:lvl5pPr marL="2057400" indent="-22860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r>
              <a:rPr lang="pt-BR" sz="2400" dirty="0"/>
              <a:t>👉 O que entra como </a:t>
            </a:r>
            <a:r>
              <a:rPr lang="pt-BR" sz="2400" b="1" dirty="0"/>
              <a:t>Despesa de Pessoal</a:t>
            </a:r>
            <a:r>
              <a:rPr lang="pt-BR" sz="2400" dirty="0"/>
              <a:t>:</a:t>
            </a:r>
          </a:p>
          <a:p>
            <a:endParaRPr lang="pt-BR" sz="2400" dirty="0"/>
          </a:p>
          <a:p>
            <a:pPr>
              <a:buFont typeface="Arial" panose="020B0604020202020204" pitchFamily="34" charset="0"/>
              <a:buChar char="•"/>
            </a:pPr>
            <a:r>
              <a:rPr lang="pt-BR" sz="2400" dirty="0"/>
              <a:t>Salários dos Servidores</a:t>
            </a:r>
          </a:p>
          <a:p>
            <a:pPr>
              <a:buFont typeface="Arial" panose="020B0604020202020204" pitchFamily="34" charset="0"/>
              <a:buChar char="•"/>
            </a:pPr>
            <a:r>
              <a:rPr lang="pt-BR" sz="2400" dirty="0"/>
              <a:t>Salário do Prefeito</a:t>
            </a:r>
          </a:p>
          <a:p>
            <a:pPr>
              <a:buFont typeface="Arial" panose="020B0604020202020204" pitchFamily="34" charset="0"/>
              <a:buChar char="•"/>
            </a:pPr>
            <a:r>
              <a:rPr lang="pt-BR" sz="2400" dirty="0"/>
              <a:t>Salário do Vice-Prefeito</a:t>
            </a:r>
          </a:p>
          <a:p>
            <a:pPr>
              <a:buFont typeface="Arial" panose="020B0604020202020204" pitchFamily="34" charset="0"/>
              <a:buChar char="•"/>
            </a:pPr>
            <a:r>
              <a:rPr lang="pt-BR" sz="2400" dirty="0"/>
              <a:t>Obrigações Patronais (INSS, FGTS etc.)</a:t>
            </a:r>
          </a:p>
        </p:txBody>
      </p:sp>
    </p:spTree>
    <p:extLst>
      <p:ext uri="{BB962C8B-B14F-4D97-AF65-F5344CB8AC3E}">
        <p14:creationId xmlns:p14="http://schemas.microsoft.com/office/powerpoint/2010/main" val="13773866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202;p13">
            <a:extLst>
              <a:ext uri="{FF2B5EF4-FFF2-40B4-BE49-F238E27FC236}">
                <a16:creationId xmlns:a16="http://schemas.microsoft.com/office/drawing/2014/main" id="{F5C05764-5EE8-4785-AB6C-7CF6ED25CD15}"/>
              </a:ext>
            </a:extLst>
          </p:cNvPr>
          <p:cNvSpPr txBox="1"/>
          <p:nvPr/>
        </p:nvSpPr>
        <p:spPr>
          <a:xfrm>
            <a:off x="457200" y="2852936"/>
            <a:ext cx="8229600" cy="3273227"/>
          </a:xfrm>
          <a:prstGeom prst="rect">
            <a:avLst/>
          </a:prstGeom>
          <a:solidFill>
            <a:schemeClr val="lt1"/>
          </a:solidFill>
          <a:ln>
            <a:noFill/>
          </a:ln>
        </p:spPr>
        <p:txBody>
          <a:bodyPr spcFirstLastPara="1" wrap="square" lIns="91425" tIns="45700" rIns="91425" bIns="45700" anchor="ctr" anchorCtr="0">
            <a:normAutofit/>
          </a:bodyPr>
          <a:lstStyle/>
          <a:p>
            <a:endParaRPr lang="pt-BR" sz="2400" dirty="0"/>
          </a:p>
          <a:p>
            <a:r>
              <a:rPr lang="pt-BR" sz="2400" dirty="0"/>
              <a:t>➡️ Como calcular?</a:t>
            </a:r>
          </a:p>
          <a:p>
            <a:pPr marL="342900" indent="-342900">
              <a:buFont typeface="Wingdings" panose="05000000000000000000" pitchFamily="2" charset="2"/>
              <a:buChar char="Ø"/>
            </a:pPr>
            <a:r>
              <a:rPr lang="pt-BR" sz="2400" dirty="0"/>
              <a:t>Soma da despesa de pessoal do </a:t>
            </a:r>
            <a:r>
              <a:rPr lang="pt-BR" sz="2400" b="1" dirty="0"/>
              <a:t>mês de referência </a:t>
            </a:r>
            <a:r>
              <a:rPr lang="pt-BR" sz="2400" dirty="0"/>
              <a:t>e dos </a:t>
            </a:r>
            <a:r>
              <a:rPr lang="pt-BR" sz="2400" b="1" dirty="0"/>
              <a:t>11 meses anteriores.</a:t>
            </a:r>
            <a:endParaRPr lang="pt-BR" sz="2400" dirty="0"/>
          </a:p>
          <a:p>
            <a:endParaRPr lang="pt-BR" sz="2400" dirty="0"/>
          </a:p>
          <a:p>
            <a:endParaRPr lang="pt-BR" sz="2400" dirty="0"/>
          </a:p>
          <a:p>
            <a:r>
              <a:rPr lang="pt-BR" sz="2400" dirty="0"/>
              <a:t>📜 </a:t>
            </a:r>
            <a:r>
              <a:rPr lang="pt-BR" sz="2400" b="1" dirty="0"/>
              <a:t>Base Legal:</a:t>
            </a:r>
            <a:br>
              <a:rPr lang="pt-BR" sz="2400" dirty="0"/>
            </a:br>
            <a:r>
              <a:rPr lang="pt-BR" sz="2400" dirty="0"/>
              <a:t>Lei de Responsabilidade Fiscal – LC nº 101/2000, Art. 18, § 2º</a:t>
            </a:r>
          </a:p>
        </p:txBody>
      </p:sp>
      <p:sp>
        <p:nvSpPr>
          <p:cNvPr id="6" name="Título 1">
            <a:extLst>
              <a:ext uri="{FF2B5EF4-FFF2-40B4-BE49-F238E27FC236}">
                <a16:creationId xmlns:a16="http://schemas.microsoft.com/office/drawing/2014/main" id="{12723D52-142E-4991-B6AD-BF99BD3B84F7}"/>
              </a:ext>
            </a:extLst>
          </p:cNvPr>
          <p:cNvSpPr txBox="1">
            <a:spLocks/>
          </p:cNvSpPr>
          <p:nvPr/>
        </p:nvSpPr>
        <p:spPr>
          <a:xfrm>
            <a:off x="0" y="1237929"/>
            <a:ext cx="9144000" cy="390871"/>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pt-BR" sz="4000" b="1" dirty="0">
                <a:solidFill>
                  <a:schemeClr val="tx1">
                    <a:lumMod val="95000"/>
                    <a:lumOff val="5000"/>
                  </a:schemeClr>
                </a:solidFill>
                <a:cs typeface="Times New Roman" pitchFamily="18" charset="0"/>
              </a:rPr>
              <a:t>Despesa com Pessoal</a:t>
            </a:r>
            <a:endParaRPr lang="pt-BR" sz="4000" b="1" dirty="0"/>
          </a:p>
        </p:txBody>
      </p:sp>
      <p:sp>
        <p:nvSpPr>
          <p:cNvPr id="7" name="Título 1">
            <a:extLst>
              <a:ext uri="{FF2B5EF4-FFF2-40B4-BE49-F238E27FC236}">
                <a16:creationId xmlns:a16="http://schemas.microsoft.com/office/drawing/2014/main" id="{12723D52-142E-4991-B6AD-BF99BD3B84F7}"/>
              </a:ext>
            </a:extLst>
          </p:cNvPr>
          <p:cNvSpPr txBox="1">
            <a:spLocks/>
          </p:cNvSpPr>
          <p:nvPr/>
        </p:nvSpPr>
        <p:spPr>
          <a:xfrm>
            <a:off x="0" y="1825643"/>
            <a:ext cx="9144000" cy="1027293"/>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sz="3600" dirty="0"/>
              <a:t>📅 </a:t>
            </a:r>
            <a:r>
              <a:rPr lang="pt-BR" sz="3600" b="1" dirty="0"/>
              <a:t>Período considerado:</a:t>
            </a:r>
            <a:br>
              <a:rPr lang="pt-BR" sz="3600" dirty="0"/>
            </a:br>
            <a:r>
              <a:rPr lang="pt-BR" sz="3600" b="1" dirty="0">
                <a:solidFill>
                  <a:schemeClr val="tx1">
                    <a:lumMod val="95000"/>
                    <a:lumOff val="5000"/>
                  </a:schemeClr>
                </a:solidFill>
              </a:rPr>
              <a:t>Janeiro a Dezembro de 2025</a:t>
            </a:r>
          </a:p>
        </p:txBody>
      </p:sp>
    </p:spTree>
    <p:extLst>
      <p:ext uri="{BB962C8B-B14F-4D97-AF65-F5344CB8AC3E}">
        <p14:creationId xmlns:p14="http://schemas.microsoft.com/office/powerpoint/2010/main" val="35400932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ítulo 1">
            <a:extLst>
              <a:ext uri="{FF2B5EF4-FFF2-40B4-BE49-F238E27FC236}">
                <a16:creationId xmlns:a16="http://schemas.microsoft.com/office/drawing/2014/main" id="{172F4D0B-4ECD-4AD8-81AB-B4452A20CECA}"/>
              </a:ext>
            </a:extLst>
          </p:cNvPr>
          <p:cNvSpPr>
            <a:spLocks noGrp="1"/>
          </p:cNvSpPr>
          <p:nvPr>
            <p:ph type="ctrTitle" idx="4294967295"/>
          </p:nvPr>
        </p:nvSpPr>
        <p:spPr>
          <a:xfrm>
            <a:off x="-21084" y="836713"/>
            <a:ext cx="9144000" cy="648072"/>
          </a:xfrm>
        </p:spPr>
        <p:txBody>
          <a:bodyPr rtlCol="0">
            <a:normAutofit fontScale="90000"/>
          </a:bodyPr>
          <a:lstStyle/>
          <a:p>
            <a:pPr>
              <a:defRPr/>
            </a:pPr>
            <a:r>
              <a:rPr lang="pt-BR" sz="2800" b="1" dirty="0">
                <a:cs typeface="Times New Roman" pitchFamily="18" charset="0"/>
              </a:rPr>
              <a:t>Despesa com Pessoal - Executivo</a:t>
            </a:r>
            <a:br>
              <a:rPr lang="pt-BR" sz="2800" b="1" dirty="0">
                <a:cs typeface="Times New Roman" pitchFamily="18" charset="0"/>
              </a:rPr>
            </a:br>
            <a:r>
              <a:rPr lang="pt-BR" sz="2800" b="1" dirty="0">
                <a:cs typeface="Times New Roman" pitchFamily="18" charset="0"/>
              </a:rPr>
              <a:t>Período de Janeiro a Dezembro de 2025</a:t>
            </a:r>
            <a:endParaRPr lang="pt-BR" sz="2800" b="1" dirty="0"/>
          </a:p>
        </p:txBody>
      </p:sp>
      <p:graphicFrame>
        <p:nvGraphicFramePr>
          <p:cNvPr id="2" name="Tabela 2">
            <a:extLst>
              <a:ext uri="{FF2B5EF4-FFF2-40B4-BE49-F238E27FC236}">
                <a16:creationId xmlns:a16="http://schemas.microsoft.com/office/drawing/2014/main" id="{0385D5D4-90E9-DB4D-6489-7B877DD3F45D}"/>
              </a:ext>
            </a:extLst>
          </p:cNvPr>
          <p:cNvGraphicFramePr>
            <a:graphicFrameLocks noGrp="1"/>
          </p:cNvGraphicFramePr>
          <p:nvPr>
            <p:extLst>
              <p:ext uri="{D42A27DB-BD31-4B8C-83A1-F6EECF244321}">
                <p14:modId xmlns:p14="http://schemas.microsoft.com/office/powerpoint/2010/main" val="4218522785"/>
              </p:ext>
            </p:extLst>
          </p:nvPr>
        </p:nvGraphicFramePr>
        <p:xfrm>
          <a:off x="179512" y="1628801"/>
          <a:ext cx="8640961" cy="5111115"/>
        </p:xfrm>
        <a:graphic>
          <a:graphicData uri="http://schemas.openxmlformats.org/drawingml/2006/table">
            <a:tbl>
              <a:tblPr firstRow="1" bandRow="1">
                <a:tableStyleId>{5C22544A-7EE6-4342-B048-85BDC9FD1C3A}</a:tableStyleId>
              </a:tblPr>
              <a:tblGrid>
                <a:gridCol w="2174685">
                  <a:extLst>
                    <a:ext uri="{9D8B030D-6E8A-4147-A177-3AD203B41FA5}">
                      <a16:colId xmlns:a16="http://schemas.microsoft.com/office/drawing/2014/main" val="639910643"/>
                    </a:ext>
                  </a:extLst>
                </a:gridCol>
                <a:gridCol w="1840307">
                  <a:extLst>
                    <a:ext uri="{9D8B030D-6E8A-4147-A177-3AD203B41FA5}">
                      <a16:colId xmlns:a16="http://schemas.microsoft.com/office/drawing/2014/main" val="411798815"/>
                    </a:ext>
                  </a:extLst>
                </a:gridCol>
                <a:gridCol w="1832931">
                  <a:extLst>
                    <a:ext uri="{9D8B030D-6E8A-4147-A177-3AD203B41FA5}">
                      <a16:colId xmlns:a16="http://schemas.microsoft.com/office/drawing/2014/main" val="530255612"/>
                    </a:ext>
                  </a:extLst>
                </a:gridCol>
                <a:gridCol w="2793038">
                  <a:extLst>
                    <a:ext uri="{9D8B030D-6E8A-4147-A177-3AD203B41FA5}">
                      <a16:colId xmlns:a16="http://schemas.microsoft.com/office/drawing/2014/main" val="2381884557"/>
                    </a:ext>
                  </a:extLst>
                </a:gridCol>
              </a:tblGrid>
              <a:tr h="999235">
                <a:tc>
                  <a:txBody>
                    <a:bodyPr/>
                    <a:lstStyle/>
                    <a:p>
                      <a:pPr algn="ctr" fontAlgn="ctr"/>
                      <a:endParaRPr lang="pt-BR" sz="1800" b="1"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1" i="0" u="none" strike="noStrike" dirty="0">
                          <a:solidFill>
                            <a:srgbClr val="000000"/>
                          </a:solidFill>
                          <a:effectLst/>
                          <a:latin typeface="Calibri" panose="020F0502020204030204" pitchFamily="34" charset="0"/>
                        </a:rPr>
                        <a:t>Total da despesa com pessoal</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1" i="0" u="none" strike="noStrike" dirty="0">
                          <a:solidFill>
                            <a:srgbClr val="000000"/>
                          </a:solidFill>
                          <a:effectLst/>
                          <a:latin typeface="Calibri" panose="020F0502020204030204" pitchFamily="34" charset="0"/>
                        </a:rPr>
                        <a:t>(-) Deduções Constitucionais e Legais da Despesa com Pessoa</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1" i="0" u="none" strike="noStrike" dirty="0">
                          <a:solidFill>
                            <a:srgbClr val="000000"/>
                          </a:solidFill>
                          <a:effectLst/>
                          <a:latin typeface="Calibri" panose="020F0502020204030204" pitchFamily="34" charset="0"/>
                        </a:rPr>
                        <a:t>Total da Despesa com Pessoal para Fins de apuração de Limite</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06484520"/>
                  </a:ext>
                </a:extLst>
              </a:tr>
              <a:tr h="256258">
                <a:tc>
                  <a:txBody>
                    <a:bodyPr/>
                    <a:lstStyle/>
                    <a:p>
                      <a:pPr algn="ctr" fontAlgn="ctr"/>
                      <a:endParaRPr lang="pt-BR" sz="1800" b="1"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1" i="0" u="none" strike="noStrike" dirty="0">
                          <a:solidFill>
                            <a:srgbClr val="000000"/>
                          </a:solidFill>
                          <a:effectLst/>
                          <a:latin typeface="Calibri" panose="020F0502020204030204" pitchFamily="34" charset="0"/>
                        </a:rPr>
                        <a:t>(a)</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1" i="0" u="none" strike="noStrike" dirty="0">
                          <a:solidFill>
                            <a:srgbClr val="000000"/>
                          </a:solidFill>
                          <a:effectLst/>
                          <a:latin typeface="Calibri" panose="020F0502020204030204" pitchFamily="34" charset="0"/>
                        </a:rPr>
                        <a:t>(b)</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1" i="0" u="none" strike="noStrike" dirty="0">
                          <a:solidFill>
                            <a:srgbClr val="000000"/>
                          </a:solidFill>
                          <a:effectLst/>
                          <a:latin typeface="Calibri" panose="020F0502020204030204" pitchFamily="34" charset="0"/>
                        </a:rPr>
                        <a:t>(c) (a – b)</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553725440"/>
                  </a:ext>
                </a:extLst>
              </a:tr>
              <a:tr h="256258">
                <a:tc>
                  <a:txBody>
                    <a:bodyPr/>
                    <a:lstStyle/>
                    <a:p>
                      <a:pPr algn="ctr" fontAlgn="ctr"/>
                      <a:r>
                        <a:rPr lang="pt-BR" sz="1800" b="0" i="0" u="none" strike="noStrike">
                          <a:solidFill>
                            <a:srgbClr val="000000"/>
                          </a:solidFill>
                          <a:effectLst/>
                          <a:latin typeface="Calibri" panose="020F0502020204030204" pitchFamily="34" charset="0"/>
                        </a:rPr>
                        <a:t>jan/25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2.307.617,83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813.646,25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dirty="0">
                          <a:solidFill>
                            <a:srgbClr val="000000"/>
                          </a:solidFill>
                          <a:effectLst/>
                          <a:latin typeface="Calibri" panose="020F0502020204030204" pitchFamily="34" charset="0"/>
                        </a:rPr>
                        <a:t>1.493.971,58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33"/>
                    </a:solidFill>
                  </a:tcPr>
                </a:tc>
                <a:extLst>
                  <a:ext uri="{0D108BD9-81ED-4DB2-BD59-A6C34878D82A}">
                    <a16:rowId xmlns:a16="http://schemas.microsoft.com/office/drawing/2014/main" val="2123214787"/>
                  </a:ext>
                </a:extLst>
              </a:tr>
              <a:tr h="256258">
                <a:tc>
                  <a:txBody>
                    <a:bodyPr/>
                    <a:lstStyle/>
                    <a:p>
                      <a:pPr algn="ctr" fontAlgn="ctr"/>
                      <a:r>
                        <a:rPr lang="pt-BR" sz="1800" b="0" i="0" u="none" strike="noStrike">
                          <a:solidFill>
                            <a:srgbClr val="000000"/>
                          </a:solidFill>
                          <a:effectLst/>
                          <a:latin typeface="Calibri" panose="020F0502020204030204" pitchFamily="34" charset="0"/>
                        </a:rPr>
                        <a:t>fev/25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2.282.224,41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500.381,34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dirty="0">
                          <a:solidFill>
                            <a:srgbClr val="000000"/>
                          </a:solidFill>
                          <a:effectLst/>
                          <a:latin typeface="Calibri" panose="020F0502020204030204" pitchFamily="34" charset="0"/>
                        </a:rPr>
                        <a:t>1.781.843,07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71530442"/>
                  </a:ext>
                </a:extLst>
              </a:tr>
              <a:tr h="256258">
                <a:tc>
                  <a:txBody>
                    <a:bodyPr/>
                    <a:lstStyle/>
                    <a:p>
                      <a:pPr algn="ctr" fontAlgn="ctr"/>
                      <a:r>
                        <a:rPr lang="pt-BR" sz="1800" b="0" i="0" u="none" strike="noStrike">
                          <a:solidFill>
                            <a:srgbClr val="000000"/>
                          </a:solidFill>
                          <a:effectLst/>
                          <a:latin typeface="Calibri" panose="020F0502020204030204" pitchFamily="34" charset="0"/>
                        </a:rPr>
                        <a:t>mar/25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2.917.333,42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958.290,71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dirty="0">
                          <a:solidFill>
                            <a:srgbClr val="000000"/>
                          </a:solidFill>
                          <a:effectLst/>
                          <a:latin typeface="Calibri" panose="020F0502020204030204" pitchFamily="34" charset="0"/>
                        </a:rPr>
                        <a:t>1.959.042,71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69503776"/>
                  </a:ext>
                </a:extLst>
              </a:tr>
              <a:tr h="256258">
                <a:tc>
                  <a:txBody>
                    <a:bodyPr/>
                    <a:lstStyle/>
                    <a:p>
                      <a:pPr algn="ctr" fontAlgn="ctr"/>
                      <a:r>
                        <a:rPr lang="pt-BR" sz="1800" b="0" i="0" u="none" strike="noStrike">
                          <a:solidFill>
                            <a:srgbClr val="000000"/>
                          </a:solidFill>
                          <a:effectLst/>
                          <a:latin typeface="Calibri" panose="020F0502020204030204" pitchFamily="34" charset="0"/>
                        </a:rPr>
                        <a:t>abr/25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3.087.124,06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945.949,20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2.141.174,86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44470050"/>
                  </a:ext>
                </a:extLst>
              </a:tr>
              <a:tr h="256258">
                <a:tc>
                  <a:txBody>
                    <a:bodyPr/>
                    <a:lstStyle/>
                    <a:p>
                      <a:pPr algn="ctr" fontAlgn="ctr"/>
                      <a:r>
                        <a:rPr lang="pt-BR" sz="1800" b="0" i="0" u="none" strike="noStrike">
                          <a:solidFill>
                            <a:srgbClr val="000000"/>
                          </a:solidFill>
                          <a:effectLst/>
                          <a:latin typeface="Calibri" panose="020F0502020204030204" pitchFamily="34" charset="0"/>
                        </a:rPr>
                        <a:t>mai/25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3.115.861,50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1.012.260,05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dirty="0">
                          <a:solidFill>
                            <a:srgbClr val="000000"/>
                          </a:solidFill>
                          <a:effectLst/>
                          <a:latin typeface="Calibri" panose="020F0502020204030204" pitchFamily="34" charset="0"/>
                        </a:rPr>
                        <a:t>2.103.601,45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59651782"/>
                  </a:ext>
                </a:extLst>
              </a:tr>
              <a:tr h="256258">
                <a:tc>
                  <a:txBody>
                    <a:bodyPr/>
                    <a:lstStyle/>
                    <a:p>
                      <a:pPr algn="ctr" fontAlgn="ctr"/>
                      <a:r>
                        <a:rPr lang="pt-BR" sz="1800" b="0" i="0" u="none" strike="noStrike">
                          <a:solidFill>
                            <a:srgbClr val="000000"/>
                          </a:solidFill>
                          <a:effectLst/>
                          <a:latin typeface="Calibri" panose="020F0502020204030204" pitchFamily="34" charset="0"/>
                        </a:rPr>
                        <a:t>jun/25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3.132.775,72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979.934,49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2.152.841,23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15522631"/>
                  </a:ext>
                </a:extLst>
              </a:tr>
              <a:tr h="256258">
                <a:tc>
                  <a:txBody>
                    <a:bodyPr/>
                    <a:lstStyle/>
                    <a:p>
                      <a:pPr algn="ctr" fontAlgn="ctr"/>
                      <a:r>
                        <a:rPr lang="pt-BR" sz="1800" b="0" i="0" u="none" strike="noStrike">
                          <a:solidFill>
                            <a:srgbClr val="000000"/>
                          </a:solidFill>
                          <a:effectLst/>
                          <a:latin typeface="Calibri" panose="020F0502020204030204" pitchFamily="34" charset="0"/>
                        </a:rPr>
                        <a:t>jul/25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3.206.624,72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1.028.576,44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dirty="0">
                          <a:solidFill>
                            <a:srgbClr val="000000"/>
                          </a:solidFill>
                          <a:effectLst/>
                          <a:latin typeface="Calibri" panose="020F0502020204030204" pitchFamily="34" charset="0"/>
                        </a:rPr>
                        <a:t>2.178.048,28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44277563"/>
                  </a:ext>
                </a:extLst>
              </a:tr>
              <a:tr h="256258">
                <a:tc>
                  <a:txBody>
                    <a:bodyPr/>
                    <a:lstStyle/>
                    <a:p>
                      <a:pPr algn="ctr" fontAlgn="ctr"/>
                      <a:r>
                        <a:rPr lang="pt-BR" sz="1800" b="0" i="0" u="none" strike="noStrike">
                          <a:solidFill>
                            <a:srgbClr val="000000"/>
                          </a:solidFill>
                          <a:effectLst/>
                          <a:latin typeface="Calibri" panose="020F0502020204030204" pitchFamily="34" charset="0"/>
                        </a:rPr>
                        <a:t>ago/25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3.173.199,12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1.079.314,15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dirty="0">
                          <a:solidFill>
                            <a:srgbClr val="000000"/>
                          </a:solidFill>
                          <a:effectLst/>
                          <a:latin typeface="Calibri" panose="020F0502020204030204" pitchFamily="34" charset="0"/>
                        </a:rPr>
                        <a:t>2.093.884,97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39524962"/>
                  </a:ext>
                </a:extLst>
              </a:tr>
              <a:tr h="256258">
                <a:tc>
                  <a:txBody>
                    <a:bodyPr/>
                    <a:lstStyle/>
                    <a:p>
                      <a:pPr algn="ctr" fontAlgn="ctr"/>
                      <a:r>
                        <a:rPr lang="pt-BR" sz="1800" b="0" i="0" u="none" strike="noStrike">
                          <a:solidFill>
                            <a:srgbClr val="000000"/>
                          </a:solidFill>
                          <a:effectLst/>
                          <a:latin typeface="Calibri" panose="020F0502020204030204" pitchFamily="34" charset="0"/>
                        </a:rPr>
                        <a:t>set/25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3.141.355,93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994.833,77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2.146.522,16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172206650"/>
                  </a:ext>
                </a:extLst>
              </a:tr>
              <a:tr h="256258">
                <a:tc>
                  <a:txBody>
                    <a:bodyPr/>
                    <a:lstStyle/>
                    <a:p>
                      <a:pPr algn="ctr" fontAlgn="ctr"/>
                      <a:r>
                        <a:rPr lang="pt-BR" sz="1800" b="0" i="0" u="none" strike="noStrike">
                          <a:solidFill>
                            <a:srgbClr val="000000"/>
                          </a:solidFill>
                          <a:effectLst/>
                          <a:latin typeface="Calibri" panose="020F0502020204030204" pitchFamily="34" charset="0"/>
                        </a:rPr>
                        <a:t>out/25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3.269.350,60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1.088.449,28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dirty="0">
                          <a:solidFill>
                            <a:srgbClr val="000000"/>
                          </a:solidFill>
                          <a:effectLst/>
                          <a:latin typeface="Calibri" panose="020F0502020204030204" pitchFamily="34" charset="0"/>
                        </a:rPr>
                        <a:t>2.180.901,32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01671782"/>
                  </a:ext>
                </a:extLst>
              </a:tr>
              <a:tr h="256258">
                <a:tc>
                  <a:txBody>
                    <a:bodyPr/>
                    <a:lstStyle/>
                    <a:p>
                      <a:pPr algn="ctr" fontAlgn="ctr"/>
                      <a:r>
                        <a:rPr lang="pt-BR" sz="1800" b="0" i="0" u="none" strike="noStrike">
                          <a:solidFill>
                            <a:srgbClr val="000000"/>
                          </a:solidFill>
                          <a:effectLst/>
                          <a:latin typeface="Calibri" panose="020F0502020204030204" pitchFamily="34" charset="0"/>
                        </a:rPr>
                        <a:t>nov/25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3.211.177,62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1.028.121,63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dirty="0">
                          <a:solidFill>
                            <a:srgbClr val="000000"/>
                          </a:solidFill>
                          <a:effectLst/>
                          <a:latin typeface="Calibri" panose="020F0502020204030204" pitchFamily="34" charset="0"/>
                        </a:rPr>
                        <a:t>2.183.055,99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07838580"/>
                  </a:ext>
                </a:extLst>
              </a:tr>
              <a:tr h="256258">
                <a:tc>
                  <a:txBody>
                    <a:bodyPr/>
                    <a:lstStyle/>
                    <a:p>
                      <a:pPr algn="ctr" fontAlgn="ctr"/>
                      <a:r>
                        <a:rPr lang="pt-BR" sz="1800" b="0" i="0" u="none" strike="noStrike">
                          <a:solidFill>
                            <a:srgbClr val="000000"/>
                          </a:solidFill>
                          <a:effectLst/>
                          <a:latin typeface="Calibri" panose="020F0502020204030204" pitchFamily="34" charset="0"/>
                        </a:rPr>
                        <a:t>dez/25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7.284.318,70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2.895.055,98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dirty="0">
                          <a:solidFill>
                            <a:srgbClr val="000000"/>
                          </a:solidFill>
                          <a:effectLst/>
                          <a:latin typeface="Calibri" panose="020F0502020204030204" pitchFamily="34" charset="0"/>
                        </a:rPr>
                        <a:t>4.389.262,72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C80"/>
                    </a:solidFill>
                  </a:tcPr>
                </a:tc>
                <a:extLst>
                  <a:ext uri="{0D108BD9-81ED-4DB2-BD59-A6C34878D82A}">
                    <a16:rowId xmlns:a16="http://schemas.microsoft.com/office/drawing/2014/main" val="1064147615"/>
                  </a:ext>
                </a:extLst>
              </a:tr>
              <a:tr h="256258">
                <a:tc>
                  <a:txBody>
                    <a:bodyPr/>
                    <a:lstStyle/>
                    <a:p>
                      <a:pPr algn="ctr" fontAlgn="ctr"/>
                      <a:r>
                        <a:rPr lang="pt-BR" sz="1800" b="1" i="0" u="none" strike="noStrike">
                          <a:solidFill>
                            <a:srgbClr val="000000"/>
                          </a:solidFill>
                          <a:effectLst/>
                          <a:latin typeface="Calibri" panose="020F0502020204030204" pitchFamily="34" charset="0"/>
                        </a:rPr>
                        <a:t>Total</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pt-BR" sz="2000" b="1" i="0" u="none" strike="noStrike">
                          <a:solidFill>
                            <a:srgbClr val="000000"/>
                          </a:solidFill>
                          <a:effectLst/>
                          <a:latin typeface="Calibri" panose="020F0502020204030204" pitchFamily="34" charset="0"/>
                        </a:rPr>
                        <a:t>40.128.963,63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pt-BR" sz="2000" b="1" i="0" u="none" strike="noStrike">
                          <a:solidFill>
                            <a:srgbClr val="000000"/>
                          </a:solidFill>
                          <a:effectLst/>
                          <a:latin typeface="Calibri" panose="020F0502020204030204" pitchFamily="34" charset="0"/>
                        </a:rPr>
                        <a:t>13.324.813,29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pt-BR" sz="2000" b="1" i="0" u="none" strike="noStrike" dirty="0">
                          <a:solidFill>
                            <a:srgbClr val="000000"/>
                          </a:solidFill>
                          <a:effectLst/>
                          <a:latin typeface="Calibri" panose="020F0502020204030204" pitchFamily="34" charset="0"/>
                        </a:rPr>
                        <a:t>26.804.150,34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61216737"/>
                  </a:ext>
                </a:extLst>
              </a:tr>
            </a:tbl>
          </a:graphicData>
        </a:graphic>
      </p:graphicFrame>
    </p:spTree>
    <p:extLst>
      <p:ext uri="{BB962C8B-B14F-4D97-AF65-F5344CB8AC3E}">
        <p14:creationId xmlns:p14="http://schemas.microsoft.com/office/powerpoint/2010/main" val="3771631681"/>
      </p:ext>
    </p:extLst>
  </p:cSld>
  <p:clrMapOvr>
    <a:masterClrMapping/>
  </p:clrMapOvr>
  <p:transition>
    <p:plus/>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5">
            <a:extLst>
              <a:ext uri="{FF2B5EF4-FFF2-40B4-BE49-F238E27FC236}">
                <a16:creationId xmlns:a16="http://schemas.microsoft.com/office/drawing/2014/main" id="{F34B68FC-4E36-49F6-915A-6918DB37EEFA}"/>
              </a:ext>
            </a:extLst>
          </p:cNvPr>
          <p:cNvSpPr txBox="1">
            <a:spLocks/>
          </p:cNvSpPr>
          <p:nvPr/>
        </p:nvSpPr>
        <p:spPr>
          <a:xfrm>
            <a:off x="428625" y="357188"/>
            <a:ext cx="7961313" cy="1470025"/>
          </a:xfrm>
          <a:prstGeom prst="rect">
            <a:avLst/>
          </a:prstGeom>
        </p:spPr>
        <p:txBody>
          <a:bodyPr/>
          <a:lstStyle/>
          <a:p>
            <a:pPr fontAlgn="auto">
              <a:spcBef>
                <a:spcPts val="0"/>
              </a:spcBef>
              <a:spcAft>
                <a:spcPts val="0"/>
              </a:spcAft>
              <a:defRPr/>
            </a:pPr>
            <a:endParaRPr lang="pt-BR" sz="3500" b="1" dirty="0">
              <a:solidFill>
                <a:schemeClr val="tx2"/>
              </a:solidFill>
              <a:effectLst>
                <a:outerShdw blurRad="31750" dist="25400" dir="5400000" algn="tl" rotWithShape="0">
                  <a:srgbClr val="000000">
                    <a:alpha val="25000"/>
                  </a:srgbClr>
                </a:outerShdw>
              </a:effectLst>
              <a:latin typeface="+mj-lt"/>
              <a:ea typeface="+mj-ea"/>
              <a:cs typeface="+mj-cs"/>
            </a:endParaRPr>
          </a:p>
        </p:txBody>
      </p:sp>
      <p:sp>
        <p:nvSpPr>
          <p:cNvPr id="4" name="Título 3">
            <a:extLst>
              <a:ext uri="{FF2B5EF4-FFF2-40B4-BE49-F238E27FC236}">
                <a16:creationId xmlns:a16="http://schemas.microsoft.com/office/drawing/2014/main" id="{E1447DC4-C161-4D31-8AE1-327B78B7E6B9}"/>
              </a:ext>
            </a:extLst>
          </p:cNvPr>
          <p:cNvSpPr>
            <a:spLocks noGrp="1"/>
          </p:cNvSpPr>
          <p:nvPr>
            <p:ph type="title"/>
          </p:nvPr>
        </p:nvSpPr>
        <p:spPr>
          <a:xfrm>
            <a:off x="0" y="836712"/>
            <a:ext cx="9144000" cy="1273175"/>
          </a:xfrm>
        </p:spPr>
        <p:txBody>
          <a:bodyPr rtlCol="0">
            <a:normAutofit/>
          </a:bodyPr>
          <a:lstStyle/>
          <a:p>
            <a:pPr>
              <a:spcBef>
                <a:spcPts val="0"/>
              </a:spcBef>
              <a:defRPr/>
            </a:pPr>
            <a:r>
              <a:rPr lang="pt-BR" sz="3600" b="1" dirty="0">
                <a:cs typeface="Times New Roman" pitchFamily="18" charset="0"/>
              </a:rPr>
              <a:t>Gráfico Despesa com Pessoal - Prefeitura</a:t>
            </a:r>
            <a:br>
              <a:rPr lang="pt-BR" sz="3600" b="1" dirty="0">
                <a:cs typeface="Times New Roman" pitchFamily="18" charset="0"/>
              </a:rPr>
            </a:br>
            <a:r>
              <a:rPr lang="pt-BR" sz="3600" b="1" dirty="0">
                <a:cs typeface="Times New Roman" pitchFamily="18" charset="0"/>
              </a:rPr>
              <a:t>Período de Janeiro a Dezembro de 2025</a:t>
            </a:r>
            <a:endParaRPr lang="pt-BR" altLang="en-US" sz="3600" b="1" dirty="0"/>
          </a:p>
        </p:txBody>
      </p:sp>
      <p:graphicFrame>
        <p:nvGraphicFramePr>
          <p:cNvPr id="5" name="Gráfico 4"/>
          <p:cNvGraphicFramePr/>
          <p:nvPr>
            <p:extLst>
              <p:ext uri="{D42A27DB-BD31-4B8C-83A1-F6EECF244321}">
                <p14:modId xmlns:p14="http://schemas.microsoft.com/office/powerpoint/2010/main" val="3001895627"/>
              </p:ext>
            </p:extLst>
          </p:nvPr>
        </p:nvGraphicFramePr>
        <p:xfrm>
          <a:off x="0" y="2404765"/>
          <a:ext cx="9144000" cy="445323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285018144"/>
      </p:ext>
    </p:extLst>
  </p:cSld>
  <p:clrMapOvr>
    <a:masterClrMapping/>
  </p:clrMapOvr>
  <p:transition>
    <p:plus/>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a:extLst>
              <a:ext uri="{FF2B5EF4-FFF2-40B4-BE49-F238E27FC236}">
                <a16:creationId xmlns:a16="http://schemas.microsoft.com/office/drawing/2014/main" id="{FA2409F3-2A4B-4CC8-AB99-83E02FB5EE0E}"/>
              </a:ext>
            </a:extLst>
          </p:cNvPr>
          <p:cNvSpPr txBox="1">
            <a:spLocks/>
          </p:cNvSpPr>
          <p:nvPr/>
        </p:nvSpPr>
        <p:spPr>
          <a:xfrm>
            <a:off x="428625" y="285750"/>
            <a:ext cx="8229600" cy="1143000"/>
          </a:xfrm>
          <a:prstGeom prst="rect">
            <a:avLst/>
          </a:prstGeom>
        </p:spPr>
        <p:txBody>
          <a:bodyPr/>
          <a:lstStyle/>
          <a:p>
            <a:pPr eaLnBrk="1" fontAlgn="auto" hangingPunct="1">
              <a:spcBef>
                <a:spcPts val="0"/>
              </a:spcBef>
              <a:spcAft>
                <a:spcPts val="0"/>
              </a:spcAft>
              <a:defRPr/>
            </a:pPr>
            <a:endParaRPr lang="pt-BR" sz="4400" b="1" dirty="0">
              <a:solidFill>
                <a:schemeClr val="tx2"/>
              </a:solidFill>
              <a:effectLst>
                <a:outerShdw blurRad="31750" dist="25400" dir="5400000" algn="tl" rotWithShape="0">
                  <a:srgbClr val="000000">
                    <a:alpha val="25000"/>
                  </a:srgbClr>
                </a:outerShdw>
              </a:effectLst>
              <a:latin typeface="+mj-lt"/>
              <a:ea typeface="+mj-ea"/>
              <a:cs typeface="+mj-cs"/>
            </a:endParaRPr>
          </a:p>
          <a:p>
            <a:pPr eaLnBrk="1" fontAlgn="auto" hangingPunct="1">
              <a:spcBef>
                <a:spcPts val="0"/>
              </a:spcBef>
              <a:spcAft>
                <a:spcPts val="0"/>
              </a:spcAft>
              <a:defRPr/>
            </a:pPr>
            <a:endParaRPr lang="pt-BR" sz="4100" b="1" dirty="0">
              <a:solidFill>
                <a:schemeClr val="tx2"/>
              </a:solidFill>
              <a:effectLst>
                <a:outerShdw blurRad="31750" dist="25400" dir="5400000" algn="tl" rotWithShape="0">
                  <a:srgbClr val="000000">
                    <a:alpha val="25000"/>
                  </a:srgbClr>
                </a:outerShdw>
              </a:effectLst>
              <a:latin typeface="+mj-lt"/>
              <a:ea typeface="+mj-ea"/>
              <a:cs typeface="+mj-cs"/>
            </a:endParaRPr>
          </a:p>
        </p:txBody>
      </p:sp>
      <p:sp>
        <p:nvSpPr>
          <p:cNvPr id="5" name="Título 1">
            <a:extLst>
              <a:ext uri="{FF2B5EF4-FFF2-40B4-BE49-F238E27FC236}">
                <a16:creationId xmlns:a16="http://schemas.microsoft.com/office/drawing/2014/main" id="{1C8D698B-49B3-4968-B088-AD6ECC134A34}"/>
              </a:ext>
            </a:extLst>
          </p:cNvPr>
          <p:cNvSpPr txBox="1">
            <a:spLocks/>
          </p:cNvSpPr>
          <p:nvPr/>
        </p:nvSpPr>
        <p:spPr>
          <a:xfrm>
            <a:off x="0" y="885601"/>
            <a:ext cx="9144000" cy="1871887"/>
          </a:xfrm>
          <a:prstGeom prst="rect">
            <a:avLst/>
          </a:prstGeom>
        </p:spPr>
        <p:txBody>
          <a:bodyPr anchor="ctr"/>
          <a:lstStyle/>
          <a:p>
            <a:pPr algn="ctr">
              <a:defRPr/>
            </a:pPr>
            <a:r>
              <a:rPr lang="pt-BR" altLang="en-US" sz="2800" b="1" dirty="0">
                <a:latin typeface="+mj-lt"/>
                <a:ea typeface="+mj-ea"/>
                <a:cs typeface="+mj-cs"/>
              </a:rPr>
              <a:t>Comparativo</a:t>
            </a:r>
          </a:p>
          <a:p>
            <a:pPr algn="ctr">
              <a:defRPr/>
            </a:pPr>
            <a:r>
              <a:rPr lang="pt-BR" altLang="en-US" sz="2800" b="1" dirty="0">
                <a:latin typeface="+mj-lt"/>
                <a:ea typeface="+mj-ea"/>
                <a:cs typeface="+mj-cs"/>
              </a:rPr>
              <a:t>Receita Corrente Liquida e Despesa com Pessoal </a:t>
            </a:r>
            <a:r>
              <a:rPr lang="pt-BR" sz="2800" b="1" dirty="0">
                <a:cs typeface="Times New Roman" pitchFamily="18" charset="0"/>
              </a:rPr>
              <a:t>- Prefeitura </a:t>
            </a:r>
          </a:p>
          <a:p>
            <a:pPr algn="ctr">
              <a:defRPr/>
            </a:pPr>
            <a:r>
              <a:rPr lang="pt-BR" sz="2800" b="1" dirty="0">
                <a:cs typeface="Times New Roman" pitchFamily="18" charset="0"/>
              </a:rPr>
              <a:t>Janeiro a Dezembro de 2025</a:t>
            </a:r>
            <a:endParaRPr lang="pt-BR" altLang="en-US" sz="2800" b="1" dirty="0">
              <a:latin typeface="+mj-lt"/>
            </a:endParaRPr>
          </a:p>
        </p:txBody>
      </p:sp>
      <p:graphicFrame>
        <p:nvGraphicFramePr>
          <p:cNvPr id="10" name="Google Shape;184;p12"/>
          <p:cNvGraphicFramePr/>
          <p:nvPr>
            <p:extLst>
              <p:ext uri="{D42A27DB-BD31-4B8C-83A1-F6EECF244321}">
                <p14:modId xmlns:p14="http://schemas.microsoft.com/office/powerpoint/2010/main" val="2821324752"/>
              </p:ext>
            </p:extLst>
          </p:nvPr>
        </p:nvGraphicFramePr>
        <p:xfrm>
          <a:off x="256381" y="3212976"/>
          <a:ext cx="8631225" cy="3261430"/>
        </p:xfrm>
        <a:graphic>
          <a:graphicData uri="http://schemas.openxmlformats.org/drawingml/2006/table">
            <a:tbl>
              <a:tblPr firstRow="1" bandRow="1">
                <a:noFill/>
              </a:tblPr>
              <a:tblGrid>
                <a:gridCol w="6072400">
                  <a:extLst>
                    <a:ext uri="{9D8B030D-6E8A-4147-A177-3AD203B41FA5}">
                      <a16:colId xmlns:a16="http://schemas.microsoft.com/office/drawing/2014/main" val="20000"/>
                    </a:ext>
                  </a:extLst>
                </a:gridCol>
                <a:gridCol w="2558825">
                  <a:extLst>
                    <a:ext uri="{9D8B030D-6E8A-4147-A177-3AD203B41FA5}">
                      <a16:colId xmlns:a16="http://schemas.microsoft.com/office/drawing/2014/main" val="20001"/>
                    </a:ext>
                  </a:extLst>
                </a:gridCol>
              </a:tblGrid>
              <a:tr h="148225">
                <a:tc>
                  <a:txBody>
                    <a:bodyPr/>
                    <a:lstStyle/>
                    <a:p>
                      <a:pPr marL="0" marR="0" lvl="0" indent="0" algn="l" rtl="0">
                        <a:lnSpc>
                          <a:spcPct val="100000"/>
                        </a:lnSpc>
                        <a:spcBef>
                          <a:spcPts val="0"/>
                        </a:spcBef>
                        <a:spcAft>
                          <a:spcPts val="0"/>
                        </a:spcAft>
                        <a:buClr>
                          <a:srgbClr val="000000"/>
                        </a:buClr>
                        <a:buSzPts val="2400"/>
                        <a:buFont typeface="Arial"/>
                        <a:buNone/>
                      </a:pPr>
                      <a:r>
                        <a:rPr lang="pt-BR" sz="2400" b="0" u="none" strike="noStrike" cap="none" dirty="0">
                          <a:solidFill>
                            <a:schemeClr val="tx1"/>
                          </a:solidFill>
                          <a:latin typeface="Calibri"/>
                          <a:ea typeface="Calibri"/>
                          <a:cs typeface="Calibri"/>
                          <a:sym typeface="Calibri"/>
                        </a:rPr>
                        <a:t>Receita Corrente Líquida</a:t>
                      </a:r>
                      <a:endParaRPr sz="1400" u="none" strike="noStrike" cap="none" dirty="0">
                        <a:solidFill>
                          <a:schemeClr val="tx1"/>
                        </a:solidFill>
                      </a:endParaRPr>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noFill/>
                  </a:tcPr>
                </a:tc>
                <a:tc>
                  <a:txBody>
                    <a:bodyPr/>
                    <a:lstStyle/>
                    <a:p>
                      <a:pPr algn="ctr" fontAlgn="ctr"/>
                      <a:r>
                        <a:rPr lang="pt-BR" sz="2400" b="0" i="0" u="none" strike="noStrike">
                          <a:solidFill>
                            <a:srgbClr val="000000"/>
                          </a:solidFill>
                          <a:effectLst/>
                          <a:latin typeface="Calibri" panose="020F0502020204030204" pitchFamily="34" charset="0"/>
                        </a:rPr>
                        <a:t>76.645.512,13 </a:t>
                      </a:r>
                    </a:p>
                  </a:txBody>
                  <a:tcPr marL="9525" marR="9525" marT="9525"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noFill/>
                  </a:tcPr>
                </a:tc>
                <a:extLst>
                  <a:ext uri="{0D108BD9-81ED-4DB2-BD59-A6C34878D82A}">
                    <a16:rowId xmlns:a16="http://schemas.microsoft.com/office/drawing/2014/main" val="10000"/>
                  </a:ext>
                </a:extLst>
              </a:tr>
              <a:tr h="176400">
                <a:tc>
                  <a:txBody>
                    <a:bodyPr/>
                    <a:lstStyle/>
                    <a:p>
                      <a:pPr marL="0" marR="0" lvl="0" indent="0" algn="l" rtl="0">
                        <a:lnSpc>
                          <a:spcPct val="100000"/>
                        </a:lnSpc>
                        <a:spcBef>
                          <a:spcPts val="0"/>
                        </a:spcBef>
                        <a:spcAft>
                          <a:spcPts val="0"/>
                        </a:spcAft>
                        <a:buClr>
                          <a:srgbClr val="000000"/>
                        </a:buClr>
                        <a:buSzPts val="2400"/>
                        <a:buFont typeface="Arial"/>
                        <a:buNone/>
                      </a:pPr>
                      <a:r>
                        <a:rPr lang="pt-BR" sz="2400" b="0" u="none" strike="noStrike" cap="none" dirty="0">
                          <a:latin typeface="Calibri"/>
                          <a:ea typeface="Calibri"/>
                          <a:cs typeface="Calibri"/>
                          <a:sym typeface="Calibri"/>
                        </a:rPr>
                        <a:t>Despesa com Pessoal</a:t>
                      </a:r>
                      <a:endParaRPr sz="1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tc>
                  <a:txBody>
                    <a:bodyPr/>
                    <a:lstStyle/>
                    <a:p>
                      <a:pPr algn="ctr" fontAlgn="ctr"/>
                      <a:r>
                        <a:rPr lang="pt-BR" sz="2400" b="0" i="0" u="none" strike="noStrike">
                          <a:solidFill>
                            <a:srgbClr val="000000"/>
                          </a:solidFill>
                          <a:effectLst/>
                          <a:latin typeface="Calibri" panose="020F0502020204030204" pitchFamily="34" charset="0"/>
                        </a:rPr>
                        <a:t>26.804.150,34 </a:t>
                      </a:r>
                    </a:p>
                  </a:txBody>
                  <a:tcPr marL="9525" marR="9525" marT="9525"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tcPr>
                </a:tc>
                <a:extLst>
                  <a:ext uri="{0D108BD9-81ED-4DB2-BD59-A6C34878D82A}">
                    <a16:rowId xmlns:a16="http://schemas.microsoft.com/office/drawing/2014/main" val="10001"/>
                  </a:ext>
                </a:extLst>
              </a:tr>
              <a:tr h="197575">
                <a:tc>
                  <a:txBody>
                    <a:bodyPr/>
                    <a:lstStyle/>
                    <a:p>
                      <a:pPr marL="0" marR="0" lvl="0" indent="0" algn="l" rtl="0">
                        <a:lnSpc>
                          <a:spcPct val="100000"/>
                        </a:lnSpc>
                        <a:spcBef>
                          <a:spcPts val="0"/>
                        </a:spcBef>
                        <a:spcAft>
                          <a:spcPts val="0"/>
                        </a:spcAft>
                        <a:buClr>
                          <a:srgbClr val="000000"/>
                        </a:buClr>
                        <a:buSzPts val="2800"/>
                        <a:buFont typeface="Arial"/>
                        <a:buNone/>
                      </a:pPr>
                      <a:r>
                        <a:rPr lang="pt-BR" sz="2800" b="1" u="none" strike="noStrike" cap="none" dirty="0">
                          <a:latin typeface="Calibri"/>
                          <a:ea typeface="Calibri"/>
                          <a:cs typeface="Calibri"/>
                          <a:sym typeface="Calibri"/>
                        </a:rPr>
                        <a:t>Percentual Gasto com Pessoal</a:t>
                      </a:r>
                      <a:endParaRPr sz="1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lgn="ctr">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99FF99"/>
                    </a:solidFill>
                  </a:tcPr>
                </a:tc>
                <a:tc>
                  <a:txBody>
                    <a:bodyPr/>
                    <a:lstStyle/>
                    <a:p>
                      <a:pPr algn="ctr" fontAlgn="ctr"/>
                      <a:r>
                        <a:rPr lang="pt-BR" sz="2400" b="1" i="0" u="none" strike="noStrike" dirty="0">
                          <a:solidFill>
                            <a:srgbClr val="000000"/>
                          </a:solidFill>
                          <a:effectLst/>
                          <a:latin typeface="Calibri" panose="020F0502020204030204" pitchFamily="34" charset="0"/>
                        </a:rPr>
                        <a:t>34,97%</a:t>
                      </a:r>
                    </a:p>
                  </a:txBody>
                  <a:tcPr marL="9525" marR="9525" marT="9525" marB="0"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99FF99"/>
                    </a:solidFill>
                  </a:tcPr>
                </a:tc>
                <a:extLst>
                  <a:ext uri="{0D108BD9-81ED-4DB2-BD59-A6C34878D82A}">
                    <a16:rowId xmlns:a16="http://schemas.microsoft.com/office/drawing/2014/main" val="10002"/>
                  </a:ext>
                </a:extLst>
              </a:tr>
              <a:tr h="0">
                <a:tc gridSpan="2">
                  <a:txBody>
                    <a:bodyPr/>
                    <a:lstStyle/>
                    <a:p>
                      <a:pPr marL="0" marR="0" lvl="0" indent="0" algn="l" rtl="0">
                        <a:lnSpc>
                          <a:spcPct val="100000"/>
                        </a:lnSpc>
                        <a:spcBef>
                          <a:spcPts val="0"/>
                        </a:spcBef>
                        <a:spcAft>
                          <a:spcPts val="0"/>
                        </a:spcAft>
                        <a:buClr>
                          <a:srgbClr val="000000"/>
                        </a:buClr>
                        <a:buSzPts val="2400"/>
                        <a:buFont typeface="Arial"/>
                        <a:buNone/>
                      </a:pPr>
                      <a:endParaRPr sz="2400" b="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noFill/>
                  </a:tcPr>
                </a:tc>
                <a:tc hMerge="1">
                  <a:txBody>
                    <a:bodyPr/>
                    <a:lstStyle/>
                    <a:p>
                      <a:endParaRPr lang="pt-BR"/>
                    </a:p>
                  </a:txBody>
                  <a:tcPr/>
                </a:tc>
                <a:extLst>
                  <a:ext uri="{0D108BD9-81ED-4DB2-BD59-A6C34878D82A}">
                    <a16:rowId xmlns:a16="http://schemas.microsoft.com/office/drawing/2014/main" val="10003"/>
                  </a:ext>
                </a:extLst>
              </a:tr>
              <a:tr h="148225">
                <a:tc>
                  <a:txBody>
                    <a:bodyPr/>
                    <a:lstStyle/>
                    <a:p>
                      <a:pPr marL="0" marR="0" lvl="0" indent="0" algn="l" rtl="0">
                        <a:lnSpc>
                          <a:spcPct val="100000"/>
                        </a:lnSpc>
                        <a:spcBef>
                          <a:spcPts val="0"/>
                        </a:spcBef>
                        <a:spcAft>
                          <a:spcPts val="0"/>
                        </a:spcAft>
                        <a:buClr>
                          <a:srgbClr val="000000"/>
                        </a:buClr>
                        <a:buSzPts val="2400"/>
                        <a:buFont typeface="Arial"/>
                        <a:buNone/>
                      </a:pPr>
                      <a:r>
                        <a:rPr lang="pt-BR" sz="2400" b="0" u="none" strike="noStrike" cap="none" dirty="0">
                          <a:latin typeface="Calibri"/>
                          <a:ea typeface="Calibri"/>
                          <a:cs typeface="Calibri"/>
                          <a:sym typeface="Calibri"/>
                        </a:rPr>
                        <a:t>Limite de alerta (§ 1º, inciso II, artigo 59)</a:t>
                      </a:r>
                      <a:endParaRPr sz="1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9900"/>
                    </a:solidFill>
                  </a:tcPr>
                </a:tc>
                <a:tc>
                  <a:txBody>
                    <a:bodyPr/>
                    <a:lstStyle/>
                    <a:p>
                      <a:pPr marL="0" marR="0" lvl="0" indent="0" algn="ctr" rtl="0">
                        <a:lnSpc>
                          <a:spcPct val="100000"/>
                        </a:lnSpc>
                        <a:spcBef>
                          <a:spcPts val="0"/>
                        </a:spcBef>
                        <a:spcAft>
                          <a:spcPts val="0"/>
                        </a:spcAft>
                        <a:buClr>
                          <a:srgbClr val="000000"/>
                        </a:buClr>
                        <a:buSzPts val="2400"/>
                        <a:buFont typeface="Arial"/>
                        <a:buNone/>
                      </a:pPr>
                      <a:r>
                        <a:rPr lang="pt-BR" sz="2400" b="0" u="none" strike="noStrike" cap="none" dirty="0">
                          <a:latin typeface="Calibri"/>
                          <a:ea typeface="Calibri"/>
                          <a:cs typeface="Calibri"/>
                          <a:sym typeface="Calibri"/>
                        </a:rPr>
                        <a:t>48,60%</a:t>
                      </a:r>
                      <a:endParaRPr sz="1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009900"/>
                    </a:solidFill>
                  </a:tcPr>
                </a:tc>
                <a:extLst>
                  <a:ext uri="{0D108BD9-81ED-4DB2-BD59-A6C34878D82A}">
                    <a16:rowId xmlns:a16="http://schemas.microsoft.com/office/drawing/2014/main" val="10004"/>
                  </a:ext>
                </a:extLst>
              </a:tr>
              <a:tr h="148225">
                <a:tc>
                  <a:txBody>
                    <a:bodyPr/>
                    <a:lstStyle/>
                    <a:p>
                      <a:pPr marL="0" marR="0" lvl="0" indent="0" algn="l" rtl="0">
                        <a:lnSpc>
                          <a:spcPct val="100000"/>
                        </a:lnSpc>
                        <a:spcBef>
                          <a:spcPts val="0"/>
                        </a:spcBef>
                        <a:spcAft>
                          <a:spcPts val="0"/>
                        </a:spcAft>
                        <a:buClr>
                          <a:schemeClr val="dk1"/>
                        </a:buClr>
                        <a:buSzPts val="2400"/>
                        <a:buFont typeface="Calibri"/>
                        <a:buNone/>
                      </a:pPr>
                      <a:r>
                        <a:rPr lang="pt-BR" sz="2400" b="0" u="none" strike="noStrike" cap="none">
                          <a:latin typeface="Calibri"/>
                          <a:ea typeface="Calibri"/>
                          <a:cs typeface="Calibri"/>
                          <a:sym typeface="Calibri"/>
                        </a:rPr>
                        <a:t>Limite Prudencial 95% (§ Único Art. 22 - LRF)</a:t>
                      </a:r>
                      <a:endParaRPr sz="1400" u="none" strike="noStrike" cap="none"/>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00"/>
                    </a:solidFill>
                  </a:tcPr>
                </a:tc>
                <a:tc>
                  <a:txBody>
                    <a:bodyPr/>
                    <a:lstStyle/>
                    <a:p>
                      <a:pPr marL="0" marR="0" lvl="0" indent="0" algn="ctr" rtl="0">
                        <a:lnSpc>
                          <a:spcPct val="100000"/>
                        </a:lnSpc>
                        <a:spcBef>
                          <a:spcPts val="0"/>
                        </a:spcBef>
                        <a:spcAft>
                          <a:spcPts val="0"/>
                        </a:spcAft>
                        <a:buClr>
                          <a:schemeClr val="dk1"/>
                        </a:buClr>
                        <a:buSzPts val="2400"/>
                        <a:buFont typeface="Calibri"/>
                        <a:buNone/>
                      </a:pPr>
                      <a:r>
                        <a:rPr lang="pt-BR" sz="2400" b="0" u="none" strike="noStrike" cap="none" dirty="0">
                          <a:latin typeface="Calibri"/>
                          <a:ea typeface="Calibri"/>
                          <a:cs typeface="Calibri"/>
                          <a:sym typeface="Calibri"/>
                        </a:rPr>
                        <a:t>51,30%</a:t>
                      </a:r>
                      <a:endParaRPr sz="1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FF00"/>
                    </a:solidFill>
                  </a:tcPr>
                </a:tc>
                <a:extLst>
                  <a:ext uri="{0D108BD9-81ED-4DB2-BD59-A6C34878D82A}">
                    <a16:rowId xmlns:a16="http://schemas.microsoft.com/office/drawing/2014/main" val="10005"/>
                  </a:ext>
                </a:extLst>
              </a:tr>
              <a:tr h="418775">
                <a:tc>
                  <a:txBody>
                    <a:bodyPr/>
                    <a:lstStyle/>
                    <a:p>
                      <a:pPr marL="0" marR="0" lvl="0" indent="0" algn="l" rtl="0">
                        <a:lnSpc>
                          <a:spcPct val="100000"/>
                        </a:lnSpc>
                        <a:spcBef>
                          <a:spcPts val="0"/>
                        </a:spcBef>
                        <a:spcAft>
                          <a:spcPts val="0"/>
                        </a:spcAft>
                        <a:buClr>
                          <a:schemeClr val="dk1"/>
                        </a:buClr>
                        <a:buSzPts val="2400"/>
                        <a:buFont typeface="Calibri"/>
                        <a:buNone/>
                      </a:pPr>
                      <a:r>
                        <a:rPr lang="pt-BR" sz="2400" b="0" u="none" strike="noStrike" cap="none" dirty="0">
                          <a:latin typeface="Calibri"/>
                          <a:ea typeface="Calibri"/>
                          <a:cs typeface="Calibri"/>
                          <a:sym typeface="Calibri"/>
                        </a:rPr>
                        <a:t>Limite Legal (Art. 20) </a:t>
                      </a:r>
                      <a:endParaRPr sz="2400" b="0" u="none" strike="noStrike" cap="none" dirty="0">
                        <a:latin typeface="Calibri"/>
                        <a:ea typeface="Calibri"/>
                        <a:cs typeface="Calibri"/>
                        <a:sym typeface="Calibri"/>
                      </a:endParaRPr>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2525"/>
                    </a:solidFill>
                  </a:tcPr>
                </a:tc>
                <a:tc>
                  <a:txBody>
                    <a:bodyPr/>
                    <a:lstStyle/>
                    <a:p>
                      <a:pPr marL="0" marR="0" lvl="0" indent="0" algn="ctr" rtl="0">
                        <a:lnSpc>
                          <a:spcPct val="100000"/>
                        </a:lnSpc>
                        <a:spcBef>
                          <a:spcPts val="0"/>
                        </a:spcBef>
                        <a:spcAft>
                          <a:spcPts val="0"/>
                        </a:spcAft>
                        <a:buClr>
                          <a:schemeClr val="dk1"/>
                        </a:buClr>
                        <a:buSzPts val="2400"/>
                        <a:buFont typeface="Calibri"/>
                        <a:buNone/>
                      </a:pPr>
                      <a:r>
                        <a:rPr lang="pt-BR" sz="2400" b="0" u="none" strike="noStrike" cap="none" dirty="0">
                          <a:latin typeface="Calibri"/>
                          <a:ea typeface="Calibri"/>
                          <a:cs typeface="Calibri"/>
                          <a:sym typeface="Calibri"/>
                        </a:rPr>
                        <a:t>54,00%</a:t>
                      </a:r>
                      <a:endParaRPr sz="1400" u="none" strike="noStrike" cap="none" dirty="0"/>
                    </a:p>
                  </a:txBody>
                  <a:tcPr marL="91450" marR="91450" marT="45725" marB="45725" anchor="ctr">
                    <a:lnL w="12700" cap="flat" cmpd="sng">
                      <a:solidFill>
                        <a:schemeClr val="dk1"/>
                      </a:solidFill>
                      <a:prstDash val="solid"/>
                      <a:round/>
                      <a:headEnd type="none" w="sm" len="sm"/>
                      <a:tailEnd type="none" w="sm" len="sm"/>
                    </a:lnL>
                    <a:lnR w="12700" cap="flat" cmpd="sng">
                      <a:solidFill>
                        <a:schemeClr val="dk1"/>
                      </a:solidFill>
                      <a:prstDash val="solid"/>
                      <a:round/>
                      <a:headEnd type="none" w="sm" len="sm"/>
                      <a:tailEnd type="none" w="sm" len="sm"/>
                    </a:lnR>
                    <a:lnT w="12700" cap="flat" cmpd="sng">
                      <a:solidFill>
                        <a:schemeClr val="dk1"/>
                      </a:solidFill>
                      <a:prstDash val="solid"/>
                      <a:round/>
                      <a:headEnd type="none" w="sm" len="sm"/>
                      <a:tailEnd type="none" w="sm" len="sm"/>
                    </a:lnT>
                    <a:lnB w="12700" cap="flat" cmpd="sng">
                      <a:solidFill>
                        <a:schemeClr val="dk1"/>
                      </a:solidFill>
                      <a:prstDash val="solid"/>
                      <a:round/>
                      <a:headEnd type="none" w="sm" len="sm"/>
                      <a:tailEnd type="none" w="sm" len="sm"/>
                    </a:lnB>
                    <a:solidFill>
                      <a:srgbClr val="FF2525"/>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076939452"/>
      </p:ext>
    </p:extLst>
  </p:cSld>
  <p:clrMapOvr>
    <a:masterClrMapping/>
  </p:clrMapOvr>
  <p:transition>
    <p:plus/>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Espaço Reservado para Conteúdo 4">
            <a:extLst>
              <a:ext uri="{FF2B5EF4-FFF2-40B4-BE49-F238E27FC236}">
                <a16:creationId xmlns:a16="http://schemas.microsoft.com/office/drawing/2014/main" id="{9E7A897D-1A14-46CD-B3AE-4D4CB395B4E6}"/>
              </a:ext>
            </a:extLst>
          </p:cNvPr>
          <p:cNvGraphicFramePr>
            <a:graphicFrameLocks noGrp="1"/>
          </p:cNvGraphicFramePr>
          <p:nvPr>
            <p:ph idx="1"/>
            <p:extLst>
              <p:ext uri="{D42A27DB-BD31-4B8C-83A1-F6EECF244321}">
                <p14:modId xmlns:p14="http://schemas.microsoft.com/office/powerpoint/2010/main" val="1390677298"/>
              </p:ext>
            </p:extLst>
          </p:nvPr>
        </p:nvGraphicFramePr>
        <p:xfrm>
          <a:off x="107502" y="1760174"/>
          <a:ext cx="8892988" cy="4391025"/>
        </p:xfrm>
        <a:graphic>
          <a:graphicData uri="http://schemas.openxmlformats.org/drawingml/2006/table">
            <a:tbl>
              <a:tblPr firstRow="1" bandRow="1">
                <a:tableStyleId>{5A111915-BE36-4E01-A7E5-04B1672EAD32}</a:tableStyleId>
              </a:tblPr>
              <a:tblGrid>
                <a:gridCol w="2376266">
                  <a:extLst>
                    <a:ext uri="{9D8B030D-6E8A-4147-A177-3AD203B41FA5}">
                      <a16:colId xmlns:a16="http://schemas.microsoft.com/office/drawing/2014/main" val="20000"/>
                    </a:ext>
                  </a:extLst>
                </a:gridCol>
                <a:gridCol w="1800200">
                  <a:extLst>
                    <a:ext uri="{9D8B030D-6E8A-4147-A177-3AD203B41FA5}">
                      <a16:colId xmlns:a16="http://schemas.microsoft.com/office/drawing/2014/main" val="20001"/>
                    </a:ext>
                  </a:extLst>
                </a:gridCol>
                <a:gridCol w="1728192">
                  <a:extLst>
                    <a:ext uri="{9D8B030D-6E8A-4147-A177-3AD203B41FA5}">
                      <a16:colId xmlns:a16="http://schemas.microsoft.com/office/drawing/2014/main" val="20002"/>
                    </a:ext>
                  </a:extLst>
                </a:gridCol>
                <a:gridCol w="1800200">
                  <a:extLst>
                    <a:ext uri="{9D8B030D-6E8A-4147-A177-3AD203B41FA5}">
                      <a16:colId xmlns:a16="http://schemas.microsoft.com/office/drawing/2014/main" val="20003"/>
                    </a:ext>
                  </a:extLst>
                </a:gridCol>
                <a:gridCol w="1188130">
                  <a:extLst>
                    <a:ext uri="{9D8B030D-6E8A-4147-A177-3AD203B41FA5}">
                      <a16:colId xmlns:a16="http://schemas.microsoft.com/office/drawing/2014/main" val="20004"/>
                    </a:ext>
                  </a:extLst>
                </a:gridCol>
              </a:tblGrid>
              <a:tr h="211652">
                <a:tc>
                  <a:txBody>
                    <a:bodyPr/>
                    <a:lstStyle/>
                    <a:p>
                      <a:pPr algn="ctr" rtl="0" fontAlgn="ctr"/>
                      <a:r>
                        <a:rPr lang="pt-BR" sz="2000" b="1" i="0" u="none" strike="noStrike" dirty="0">
                          <a:solidFill>
                            <a:srgbClr val="000000"/>
                          </a:solidFill>
                          <a:effectLst/>
                          <a:latin typeface="Calibri" panose="020F0502020204030204" pitchFamily="34" charset="0"/>
                        </a:rPr>
                        <a:t>Bimestre</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pt-BR" sz="2000" b="1" i="0" u="none" strike="noStrike" dirty="0">
                          <a:solidFill>
                            <a:srgbClr val="000000"/>
                          </a:solidFill>
                          <a:effectLst/>
                          <a:latin typeface="Calibri" panose="020F0502020204030204" pitchFamily="34" charset="0"/>
                        </a:rPr>
                        <a:t>Previsto (a)</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pt-BR" sz="2000" b="1" i="0" u="none" strike="noStrike" dirty="0">
                          <a:solidFill>
                            <a:srgbClr val="000000"/>
                          </a:solidFill>
                          <a:effectLst/>
                          <a:latin typeface="Calibri" panose="020F0502020204030204" pitchFamily="34" charset="0"/>
                        </a:rPr>
                        <a:t>Arrecadado (b)</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pt-BR" sz="2000" b="1" i="0" u="none" strike="noStrike" dirty="0">
                          <a:solidFill>
                            <a:srgbClr val="000000"/>
                          </a:solidFill>
                          <a:effectLst/>
                          <a:latin typeface="Calibri" panose="020F0502020204030204" pitchFamily="34" charset="0"/>
                        </a:rPr>
                        <a:t>Diferença  </a:t>
                      </a:r>
                    </a:p>
                    <a:p>
                      <a:pPr marL="0" marR="0" indent="0" algn="ctr" defTabSz="914400" rtl="0" eaLnBrk="1" fontAlgn="ctr" latinLnBrk="0" hangingPunct="1">
                        <a:lnSpc>
                          <a:spcPct val="100000"/>
                        </a:lnSpc>
                        <a:spcBef>
                          <a:spcPts val="0"/>
                        </a:spcBef>
                        <a:spcAft>
                          <a:spcPts val="0"/>
                        </a:spcAft>
                        <a:buClrTx/>
                        <a:buSzTx/>
                        <a:buFontTx/>
                        <a:buNone/>
                        <a:tabLst/>
                        <a:defRPr/>
                      </a:pPr>
                      <a:r>
                        <a:rPr lang="pt-BR" sz="2000" b="1" i="0" u="none" strike="noStrike" dirty="0">
                          <a:solidFill>
                            <a:srgbClr val="000000"/>
                          </a:solidFill>
                          <a:effectLst/>
                          <a:latin typeface="Calibri" panose="020F0502020204030204" pitchFamily="34" charset="0"/>
                        </a:rPr>
                        <a:t>c = (</a:t>
                      </a:r>
                      <a:r>
                        <a:rPr lang="pt-BR" sz="2000" b="1" i="0" u="none" strike="noStrike" dirty="0" err="1">
                          <a:solidFill>
                            <a:srgbClr val="000000"/>
                          </a:solidFill>
                          <a:effectLst/>
                          <a:latin typeface="Calibri" panose="020F0502020204030204" pitchFamily="34" charset="0"/>
                        </a:rPr>
                        <a:t>b-a</a:t>
                      </a:r>
                      <a:r>
                        <a:rPr lang="pt-BR" sz="2000" b="1" i="0" u="none" strike="noStrike" dirty="0">
                          <a:solidFill>
                            <a:srgbClr val="000000"/>
                          </a:solidFill>
                          <a:effectLst/>
                          <a:latin typeface="Calibri" panose="020F0502020204030204" pitchFamily="34" charset="0"/>
                        </a:rPr>
                        <a:t>)</a:t>
                      </a:r>
                      <a:r>
                        <a:rPr lang="pt-BR" sz="2000" b="0" i="0" u="none" strike="noStrike" dirty="0">
                          <a:solidFill>
                            <a:srgbClr val="000000"/>
                          </a:solidFill>
                          <a:effectLst/>
                          <a:latin typeface="Calibri" panose="020F0502020204030204" pitchFamily="34" charset="0"/>
                        </a:rPr>
                        <a:t>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pt-BR" sz="2000" b="1" i="0" u="none" strike="noStrike" dirty="0">
                          <a:solidFill>
                            <a:srgbClr val="000000"/>
                          </a:solidFill>
                          <a:effectLst/>
                          <a:latin typeface="Calibri" panose="020F0502020204030204" pitchFamily="34" charset="0"/>
                        </a:rPr>
                        <a:t>Percentual</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0"/>
                  </a:ext>
                </a:extLst>
              </a:tr>
              <a:tr h="105826">
                <a:tc>
                  <a:txBody>
                    <a:bodyPr/>
                    <a:lstStyle/>
                    <a:p>
                      <a:pPr algn="ctr" rtl="0" fontAlgn="ctr"/>
                      <a:r>
                        <a:rPr lang="pt-BR" sz="2000" b="0" i="0" u="none" strike="noStrike" dirty="0">
                          <a:solidFill>
                            <a:srgbClr val="000000"/>
                          </a:solidFill>
                          <a:effectLst/>
                          <a:latin typeface="Calibri" panose="020F0502020204030204" pitchFamily="34" charset="0"/>
                        </a:rPr>
                        <a:t>1º Bimestre</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b="0" i="0" u="none" strike="noStrike" dirty="0">
                          <a:solidFill>
                            <a:srgbClr val="000000"/>
                          </a:solidFill>
                          <a:effectLst/>
                          <a:latin typeface="Calibri" panose="020F0502020204030204" pitchFamily="34" charset="0"/>
                        </a:rPr>
                        <a:t>17.775.666,20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b="0" i="0" u="none" strike="noStrike">
                          <a:solidFill>
                            <a:srgbClr val="000000"/>
                          </a:solidFill>
                          <a:effectLst/>
                          <a:latin typeface="Calibri" panose="020F0502020204030204" pitchFamily="34" charset="0"/>
                        </a:rPr>
                        <a:t>15.168.314,58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b="0" i="0" u="none" strike="noStrike">
                          <a:solidFill>
                            <a:srgbClr val="000000"/>
                          </a:solidFill>
                          <a:effectLst/>
                          <a:latin typeface="Calibri" panose="020F0502020204030204" pitchFamily="34" charset="0"/>
                        </a:rPr>
                        <a:t>-2.607.351,62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b="0" i="0" u="none" strike="noStrike">
                          <a:solidFill>
                            <a:srgbClr val="000000"/>
                          </a:solidFill>
                          <a:effectLst/>
                          <a:latin typeface="Calibri" panose="020F0502020204030204" pitchFamily="34" charset="0"/>
                        </a:rPr>
                        <a:t>-14,67%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27485599"/>
                  </a:ext>
                </a:extLst>
              </a:tr>
              <a:tr h="105826">
                <a:tc>
                  <a:txBody>
                    <a:bodyPr/>
                    <a:lstStyle/>
                    <a:p>
                      <a:pPr algn="ctr" rtl="0" fontAlgn="ctr"/>
                      <a:r>
                        <a:rPr lang="pt-BR" sz="2000" b="0" i="0" u="none" strike="noStrike" dirty="0">
                          <a:solidFill>
                            <a:srgbClr val="000000"/>
                          </a:solidFill>
                          <a:effectLst/>
                          <a:latin typeface="Calibri" panose="020F0502020204030204" pitchFamily="34" charset="0"/>
                        </a:rPr>
                        <a:t>2º Bimestre</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b="0" i="0" u="none" strike="noStrike">
                          <a:solidFill>
                            <a:srgbClr val="000000"/>
                          </a:solidFill>
                          <a:effectLst/>
                          <a:latin typeface="Calibri" panose="020F0502020204030204" pitchFamily="34" charset="0"/>
                        </a:rPr>
                        <a:t>16.747.666,08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b="0" i="0" u="none" strike="noStrike">
                          <a:solidFill>
                            <a:srgbClr val="000000"/>
                          </a:solidFill>
                          <a:effectLst/>
                          <a:latin typeface="Calibri" panose="020F0502020204030204" pitchFamily="34" charset="0"/>
                        </a:rPr>
                        <a:t>13.501.661,62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b="0" i="0" u="none" strike="noStrike">
                          <a:solidFill>
                            <a:srgbClr val="000000"/>
                          </a:solidFill>
                          <a:effectLst/>
                          <a:latin typeface="Calibri" panose="020F0502020204030204" pitchFamily="34" charset="0"/>
                        </a:rPr>
                        <a:t>-3.246.004,46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b="0" i="0" u="none" strike="noStrike">
                          <a:solidFill>
                            <a:srgbClr val="000000"/>
                          </a:solidFill>
                          <a:effectLst/>
                          <a:latin typeface="Calibri" panose="020F0502020204030204" pitchFamily="34" charset="0"/>
                        </a:rPr>
                        <a:t>-19,38%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136515">
                <a:tc>
                  <a:txBody>
                    <a:bodyPr/>
                    <a:lstStyle/>
                    <a:p>
                      <a:pPr algn="ctr" rtl="0" fontAlgn="ctr"/>
                      <a:r>
                        <a:rPr lang="pt-BR" sz="2000" b="1" i="0" u="none" strike="noStrike" dirty="0">
                          <a:solidFill>
                            <a:srgbClr val="000000"/>
                          </a:solidFill>
                          <a:effectLst/>
                          <a:latin typeface="Calibri" panose="020F0502020204030204" pitchFamily="34" charset="0"/>
                        </a:rPr>
                        <a:t>Total 1º quadrimestre</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pt-BR" sz="2000" b="1" i="0" u="none" strike="noStrike">
                          <a:solidFill>
                            <a:srgbClr val="000000"/>
                          </a:solidFill>
                          <a:effectLst/>
                          <a:latin typeface="Calibri" panose="020F0502020204030204" pitchFamily="34" charset="0"/>
                        </a:rPr>
                        <a:t>34.523.332,28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pt-BR" sz="2000" b="1" i="0" u="none" strike="noStrike">
                          <a:solidFill>
                            <a:srgbClr val="000000"/>
                          </a:solidFill>
                          <a:effectLst/>
                          <a:latin typeface="Calibri" panose="020F0502020204030204" pitchFamily="34" charset="0"/>
                        </a:rPr>
                        <a:t>28.669.976,20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pt-BR" sz="2000" b="1" i="0" u="none" strike="noStrike">
                          <a:solidFill>
                            <a:srgbClr val="000000"/>
                          </a:solidFill>
                          <a:effectLst/>
                          <a:latin typeface="Calibri" panose="020F0502020204030204" pitchFamily="34" charset="0"/>
                        </a:rPr>
                        <a:t>-5.853.356,08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pt-BR" sz="2000" b="1" i="0" u="none" strike="noStrike" dirty="0">
                          <a:solidFill>
                            <a:srgbClr val="000000"/>
                          </a:solidFill>
                          <a:effectLst/>
                          <a:latin typeface="Calibri" panose="020F0502020204030204" pitchFamily="34" charset="0"/>
                        </a:rPr>
                        <a:t>-16,95%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2"/>
                  </a:ext>
                </a:extLst>
              </a:tr>
              <a:tr h="105826">
                <a:tc gridSpan="5">
                  <a:txBody>
                    <a:bodyPr/>
                    <a:lstStyle/>
                    <a:p>
                      <a:pPr algn="ctr" fontAlgn="ctr"/>
                      <a:endParaRPr lang="pt-BR"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pt-BR"/>
                    </a:p>
                  </a:txBody>
                  <a:tcPr/>
                </a:tc>
                <a:tc hMerge="1">
                  <a:txBody>
                    <a:bodyPr/>
                    <a:lstStyle/>
                    <a:p>
                      <a:endParaRPr lang="pt-BR"/>
                    </a:p>
                  </a:txBody>
                  <a:tcPr/>
                </a:tc>
                <a:tc hMerge="1">
                  <a:txBody>
                    <a:bodyPr/>
                    <a:lstStyle/>
                    <a:p>
                      <a:endParaRPr lang="pt-BR"/>
                    </a:p>
                  </a:txBody>
                  <a:tcPr/>
                </a:tc>
                <a:tc hMerge="1">
                  <a:txBody>
                    <a:bodyPr/>
                    <a:lstStyle/>
                    <a:p>
                      <a:endParaRPr lang="pt-BR"/>
                    </a:p>
                  </a:txBody>
                  <a:tcPr/>
                </a:tc>
                <a:extLst>
                  <a:ext uri="{0D108BD9-81ED-4DB2-BD59-A6C34878D82A}">
                    <a16:rowId xmlns:a16="http://schemas.microsoft.com/office/drawing/2014/main" val="10003"/>
                  </a:ext>
                </a:extLst>
              </a:tr>
              <a:tr h="105826">
                <a:tc>
                  <a:txBody>
                    <a:bodyPr/>
                    <a:lstStyle/>
                    <a:p>
                      <a:pPr algn="ctr" rtl="0" fontAlgn="ctr"/>
                      <a:r>
                        <a:rPr lang="pt-BR" sz="2000" b="0" i="0" u="none" strike="noStrike" dirty="0">
                          <a:solidFill>
                            <a:srgbClr val="000000"/>
                          </a:solidFill>
                          <a:effectLst/>
                          <a:latin typeface="Calibri" panose="020F0502020204030204" pitchFamily="34" charset="0"/>
                        </a:rPr>
                        <a:t>3º Bimestre</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b="0" i="0" u="none" strike="noStrike" dirty="0">
                          <a:solidFill>
                            <a:srgbClr val="000000"/>
                          </a:solidFill>
                          <a:effectLst/>
                          <a:latin typeface="Calibri" panose="020F0502020204030204" pitchFamily="34" charset="0"/>
                        </a:rPr>
                        <a:t>17.285.166,21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b="0" i="0" u="none" strike="noStrike">
                          <a:solidFill>
                            <a:srgbClr val="000000"/>
                          </a:solidFill>
                          <a:effectLst/>
                          <a:latin typeface="Calibri" panose="020F0502020204030204" pitchFamily="34" charset="0"/>
                        </a:rPr>
                        <a:t>16.286.555,78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b="0" i="0" u="none" strike="noStrike">
                          <a:solidFill>
                            <a:srgbClr val="000000"/>
                          </a:solidFill>
                          <a:effectLst/>
                          <a:latin typeface="Calibri" panose="020F0502020204030204" pitchFamily="34" charset="0"/>
                        </a:rPr>
                        <a:t>-998.610,43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b="0" i="0" u="none" strike="noStrike">
                          <a:solidFill>
                            <a:srgbClr val="000000"/>
                          </a:solidFill>
                          <a:effectLst/>
                          <a:latin typeface="Calibri" panose="020F0502020204030204" pitchFamily="34" charset="0"/>
                        </a:rPr>
                        <a:t>-5,78%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105826">
                <a:tc>
                  <a:txBody>
                    <a:bodyPr/>
                    <a:lstStyle/>
                    <a:p>
                      <a:pPr algn="ctr" rtl="0" fontAlgn="ctr"/>
                      <a:r>
                        <a:rPr lang="pt-BR" sz="2000" b="0" i="0" u="none" strike="noStrike" dirty="0">
                          <a:solidFill>
                            <a:srgbClr val="000000"/>
                          </a:solidFill>
                          <a:effectLst/>
                          <a:latin typeface="Calibri" panose="020F0502020204030204" pitchFamily="34" charset="0"/>
                        </a:rPr>
                        <a:t>4º Bimestre</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b="0" i="0" u="none" strike="noStrike">
                          <a:solidFill>
                            <a:srgbClr val="000000"/>
                          </a:solidFill>
                          <a:effectLst/>
                          <a:latin typeface="Calibri" panose="020F0502020204030204" pitchFamily="34" charset="0"/>
                        </a:rPr>
                        <a:t>18.255.666,14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b="0" i="0" u="none" strike="noStrike">
                          <a:solidFill>
                            <a:srgbClr val="000000"/>
                          </a:solidFill>
                          <a:effectLst/>
                          <a:latin typeface="Calibri" panose="020F0502020204030204" pitchFamily="34" charset="0"/>
                        </a:rPr>
                        <a:t>17.400.971,84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b="0" i="0" u="none" strike="noStrike">
                          <a:solidFill>
                            <a:srgbClr val="000000"/>
                          </a:solidFill>
                          <a:effectLst/>
                          <a:latin typeface="Calibri" panose="020F0502020204030204" pitchFamily="34" charset="0"/>
                        </a:rPr>
                        <a:t>-854.694,30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b="0" i="0" u="none" strike="noStrike">
                          <a:solidFill>
                            <a:srgbClr val="000000"/>
                          </a:solidFill>
                          <a:effectLst/>
                          <a:latin typeface="Calibri" panose="020F0502020204030204" pitchFamily="34" charset="0"/>
                        </a:rPr>
                        <a:t>-4,68%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5"/>
                  </a:ext>
                </a:extLst>
              </a:tr>
              <a:tr h="136515">
                <a:tc>
                  <a:txBody>
                    <a:bodyPr/>
                    <a:lstStyle/>
                    <a:p>
                      <a:pPr algn="ctr" rtl="0" fontAlgn="ctr"/>
                      <a:r>
                        <a:rPr lang="pt-BR" sz="2000" b="1" i="0" u="none" strike="noStrike" dirty="0">
                          <a:solidFill>
                            <a:srgbClr val="000000"/>
                          </a:solidFill>
                          <a:effectLst/>
                          <a:latin typeface="Calibri" panose="020F0502020204030204" pitchFamily="34" charset="0"/>
                        </a:rPr>
                        <a:t>Total 2º quadrimestre</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pt-BR" sz="2000" b="1" i="0" u="none" strike="noStrike">
                          <a:solidFill>
                            <a:srgbClr val="000000"/>
                          </a:solidFill>
                          <a:effectLst/>
                          <a:latin typeface="Calibri" panose="020F0502020204030204" pitchFamily="34" charset="0"/>
                        </a:rPr>
                        <a:t>35.540.832,35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pt-BR" sz="2000" b="1" i="0" u="none" strike="noStrike">
                          <a:solidFill>
                            <a:srgbClr val="000000"/>
                          </a:solidFill>
                          <a:effectLst/>
                          <a:latin typeface="Calibri" panose="020F0502020204030204" pitchFamily="34" charset="0"/>
                        </a:rPr>
                        <a:t>33.687.527,62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pt-BR" sz="2000" b="1" i="0" u="none" strike="noStrike">
                          <a:solidFill>
                            <a:srgbClr val="000000"/>
                          </a:solidFill>
                          <a:effectLst/>
                          <a:latin typeface="Calibri" panose="020F0502020204030204" pitchFamily="34" charset="0"/>
                        </a:rPr>
                        <a:t>-1.853.304,73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pt-BR" sz="2000" b="1" i="0" u="none" strike="noStrike" dirty="0">
                          <a:solidFill>
                            <a:srgbClr val="000000"/>
                          </a:solidFill>
                          <a:effectLst/>
                          <a:latin typeface="Calibri" panose="020F0502020204030204" pitchFamily="34" charset="0"/>
                        </a:rPr>
                        <a:t>-5,21%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8"/>
                  </a:ext>
                </a:extLst>
              </a:tr>
              <a:tr h="105826">
                <a:tc gridSpan="5">
                  <a:txBody>
                    <a:bodyPr/>
                    <a:lstStyle/>
                    <a:p>
                      <a:pPr algn="ctr" fontAlgn="ctr"/>
                      <a:endParaRPr lang="pt-BR" sz="2000" b="0"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pt-BR"/>
                    </a:p>
                  </a:txBody>
                  <a:tcPr/>
                </a:tc>
                <a:tc hMerge="1">
                  <a:txBody>
                    <a:bodyPr/>
                    <a:lstStyle/>
                    <a:p>
                      <a:endParaRPr lang="pt-BR"/>
                    </a:p>
                  </a:txBody>
                  <a:tcPr/>
                </a:tc>
                <a:tc hMerge="1">
                  <a:txBody>
                    <a:bodyPr/>
                    <a:lstStyle/>
                    <a:p>
                      <a:endParaRPr lang="pt-BR" dirty="0"/>
                    </a:p>
                  </a:txBody>
                  <a:tcPr/>
                </a:tc>
                <a:tc hMerge="1">
                  <a:txBody>
                    <a:bodyPr/>
                    <a:lstStyle/>
                    <a:p>
                      <a:endParaRPr lang="pt-BR"/>
                    </a:p>
                  </a:txBody>
                  <a:tcPr/>
                </a:tc>
                <a:extLst>
                  <a:ext uri="{0D108BD9-81ED-4DB2-BD59-A6C34878D82A}">
                    <a16:rowId xmlns:a16="http://schemas.microsoft.com/office/drawing/2014/main" val="10009"/>
                  </a:ext>
                </a:extLst>
              </a:tr>
              <a:tr h="105826">
                <a:tc>
                  <a:txBody>
                    <a:bodyPr/>
                    <a:lstStyle/>
                    <a:p>
                      <a:pPr algn="ctr" rtl="0" fontAlgn="ctr"/>
                      <a:r>
                        <a:rPr lang="pt-BR" sz="2000" b="0" i="0" u="none" strike="noStrike" dirty="0">
                          <a:solidFill>
                            <a:srgbClr val="000000"/>
                          </a:solidFill>
                          <a:effectLst/>
                          <a:latin typeface="Calibri" panose="020F0502020204030204" pitchFamily="34" charset="0"/>
                        </a:rPr>
                        <a:t>5º Bimestre</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b="0" i="0" u="none" strike="noStrike" dirty="0">
                          <a:solidFill>
                            <a:srgbClr val="000000"/>
                          </a:solidFill>
                          <a:effectLst/>
                          <a:latin typeface="Calibri" panose="020F0502020204030204" pitchFamily="34" charset="0"/>
                        </a:rPr>
                        <a:t>16.747.666,08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b="0" i="0" u="none" strike="noStrike">
                          <a:solidFill>
                            <a:srgbClr val="000000"/>
                          </a:solidFill>
                          <a:effectLst/>
                          <a:latin typeface="Calibri" panose="020F0502020204030204" pitchFamily="34" charset="0"/>
                        </a:rPr>
                        <a:t>15.037.449,54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b="0" i="0" u="none" strike="noStrike">
                          <a:solidFill>
                            <a:srgbClr val="000000"/>
                          </a:solidFill>
                          <a:effectLst/>
                          <a:latin typeface="Calibri" panose="020F0502020204030204" pitchFamily="34" charset="0"/>
                        </a:rPr>
                        <a:t>-1.710.216,54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b="0" i="0" u="none" strike="noStrike">
                          <a:solidFill>
                            <a:srgbClr val="000000"/>
                          </a:solidFill>
                          <a:effectLst/>
                          <a:latin typeface="Calibri" panose="020F0502020204030204" pitchFamily="34" charset="0"/>
                        </a:rPr>
                        <a:t>-10,21%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105826">
                <a:tc>
                  <a:txBody>
                    <a:bodyPr/>
                    <a:lstStyle/>
                    <a:p>
                      <a:pPr algn="ctr" rtl="0" fontAlgn="ctr"/>
                      <a:r>
                        <a:rPr lang="pt-BR" sz="2000" b="0" i="0" u="none" strike="noStrike" dirty="0">
                          <a:solidFill>
                            <a:srgbClr val="000000"/>
                          </a:solidFill>
                          <a:effectLst/>
                          <a:latin typeface="Calibri" panose="020F0502020204030204" pitchFamily="34" charset="0"/>
                        </a:rPr>
                        <a:t>6º Bimestre</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b="0" i="0" u="none" strike="noStrike">
                          <a:solidFill>
                            <a:srgbClr val="000000"/>
                          </a:solidFill>
                          <a:effectLst/>
                          <a:latin typeface="Calibri" panose="020F0502020204030204" pitchFamily="34" charset="0"/>
                        </a:rPr>
                        <a:t>18.188.169,29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b="0" i="0" u="none" strike="noStrike">
                          <a:solidFill>
                            <a:srgbClr val="000000"/>
                          </a:solidFill>
                          <a:effectLst/>
                          <a:latin typeface="Calibri" panose="020F0502020204030204" pitchFamily="34" charset="0"/>
                        </a:rPr>
                        <a:t>19.076.896,90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b="0" i="0" u="none" strike="noStrike">
                          <a:solidFill>
                            <a:srgbClr val="000000"/>
                          </a:solidFill>
                          <a:effectLst/>
                          <a:latin typeface="Calibri" panose="020F0502020204030204" pitchFamily="34" charset="0"/>
                        </a:rPr>
                        <a:t>888.727,61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b="0" i="0" u="none" strike="noStrike">
                          <a:solidFill>
                            <a:srgbClr val="000000"/>
                          </a:solidFill>
                          <a:effectLst/>
                          <a:latin typeface="Calibri" panose="020F0502020204030204" pitchFamily="34" charset="0"/>
                        </a:rPr>
                        <a:t>4,89%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136515">
                <a:tc>
                  <a:txBody>
                    <a:bodyPr/>
                    <a:lstStyle/>
                    <a:p>
                      <a:pPr algn="ctr" rtl="0" fontAlgn="ctr"/>
                      <a:r>
                        <a:rPr lang="pt-BR" sz="2000" b="1" i="0" u="none" strike="noStrike" dirty="0">
                          <a:solidFill>
                            <a:srgbClr val="000000"/>
                          </a:solidFill>
                          <a:effectLst/>
                          <a:latin typeface="Calibri" panose="020F0502020204030204" pitchFamily="34" charset="0"/>
                        </a:rPr>
                        <a:t>Total 3º quadrimestre</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pt-BR" sz="2000" b="1" i="0" u="none" strike="noStrike">
                          <a:solidFill>
                            <a:srgbClr val="000000"/>
                          </a:solidFill>
                          <a:effectLst/>
                          <a:latin typeface="Calibri" panose="020F0502020204030204" pitchFamily="34" charset="0"/>
                        </a:rPr>
                        <a:t>34.935.835,37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pt-BR" sz="2000" b="1" i="0" u="none" strike="noStrike">
                          <a:solidFill>
                            <a:srgbClr val="000000"/>
                          </a:solidFill>
                          <a:effectLst/>
                          <a:latin typeface="Calibri" panose="020F0502020204030204" pitchFamily="34" charset="0"/>
                        </a:rPr>
                        <a:t>34.114.346,44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pt-BR" sz="2000" b="1" i="0" u="none" strike="noStrike">
                          <a:solidFill>
                            <a:srgbClr val="000000"/>
                          </a:solidFill>
                          <a:effectLst/>
                          <a:latin typeface="Calibri" panose="020F0502020204030204" pitchFamily="34" charset="0"/>
                        </a:rPr>
                        <a:t>-821.488,93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pt-BR" sz="2000" b="1" i="0" u="none" strike="noStrike">
                          <a:solidFill>
                            <a:srgbClr val="000000"/>
                          </a:solidFill>
                          <a:effectLst/>
                          <a:latin typeface="Calibri" panose="020F0502020204030204" pitchFamily="34" charset="0"/>
                        </a:rPr>
                        <a:t>-2,35%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7"/>
                  </a:ext>
                </a:extLst>
              </a:tr>
              <a:tr h="136515">
                <a:tc>
                  <a:txBody>
                    <a:bodyPr/>
                    <a:lstStyle/>
                    <a:p>
                      <a:pPr algn="ctr" rtl="0" fontAlgn="ctr"/>
                      <a:r>
                        <a:rPr lang="pt-BR" sz="2000" b="1" i="0" u="none" strike="noStrike" dirty="0">
                          <a:solidFill>
                            <a:srgbClr val="000000"/>
                          </a:solidFill>
                          <a:effectLst/>
                          <a:latin typeface="Calibri" panose="020F0502020204030204" pitchFamily="34" charset="0"/>
                        </a:rPr>
                        <a:t>Total</a:t>
                      </a:r>
                      <a:r>
                        <a:rPr lang="pt-BR" sz="2000" b="1" i="0" u="none" strike="noStrike" baseline="0" dirty="0">
                          <a:solidFill>
                            <a:srgbClr val="000000"/>
                          </a:solidFill>
                          <a:effectLst/>
                          <a:latin typeface="Calibri" panose="020F0502020204030204" pitchFamily="34" charset="0"/>
                        </a:rPr>
                        <a:t> 2025</a:t>
                      </a:r>
                      <a:endParaRPr lang="pt-BR" sz="2000" b="1"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pt-BR" sz="2000" b="1" i="0" u="none" strike="noStrike">
                          <a:solidFill>
                            <a:srgbClr val="000000"/>
                          </a:solidFill>
                          <a:effectLst/>
                          <a:latin typeface="Calibri" panose="020F0502020204030204" pitchFamily="34" charset="0"/>
                        </a:rPr>
                        <a:t>105.000.000,00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pt-BR" sz="2000" b="1" i="0" u="none" strike="noStrike">
                          <a:solidFill>
                            <a:srgbClr val="000000"/>
                          </a:solidFill>
                          <a:effectLst/>
                          <a:latin typeface="Calibri" panose="020F0502020204030204" pitchFamily="34" charset="0"/>
                        </a:rPr>
                        <a:t>96.471.850,26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pt-BR" sz="2000" b="1" i="0" u="none" strike="noStrike">
                          <a:solidFill>
                            <a:srgbClr val="000000"/>
                          </a:solidFill>
                          <a:effectLst/>
                          <a:latin typeface="Calibri" panose="020F0502020204030204" pitchFamily="34" charset="0"/>
                        </a:rPr>
                        <a:t>-8.528.149,74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ctr"/>
                      <a:r>
                        <a:rPr lang="pt-BR" sz="2000" b="1" i="0" u="none" strike="noStrike" dirty="0">
                          <a:solidFill>
                            <a:srgbClr val="000000"/>
                          </a:solidFill>
                          <a:effectLst/>
                          <a:latin typeface="Calibri" panose="020F0502020204030204" pitchFamily="34" charset="0"/>
                        </a:rPr>
                        <a:t>-8,12%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13"/>
                  </a:ext>
                </a:extLst>
              </a:tr>
            </a:tbl>
          </a:graphicData>
        </a:graphic>
      </p:graphicFrame>
      <p:sp>
        <p:nvSpPr>
          <p:cNvPr id="14338" name="Título 1">
            <a:extLst>
              <a:ext uri="{FF2B5EF4-FFF2-40B4-BE49-F238E27FC236}">
                <a16:creationId xmlns:a16="http://schemas.microsoft.com/office/drawing/2014/main" id="{0484B362-3E65-40F6-8F93-DACD7520063A}"/>
              </a:ext>
            </a:extLst>
          </p:cNvPr>
          <p:cNvSpPr>
            <a:spLocks noGrp="1"/>
          </p:cNvSpPr>
          <p:nvPr>
            <p:ph type="title"/>
          </p:nvPr>
        </p:nvSpPr>
        <p:spPr>
          <a:xfrm>
            <a:off x="-12576" y="908720"/>
            <a:ext cx="9238749" cy="503983"/>
          </a:xfrm>
        </p:spPr>
        <p:txBody>
          <a:bodyPr rtlCol="0">
            <a:noAutofit/>
          </a:bodyPr>
          <a:lstStyle/>
          <a:p>
            <a:pPr algn="ctr" eaLnBrk="1" fontAlgn="auto" hangingPunct="1">
              <a:spcAft>
                <a:spcPts val="0"/>
              </a:spcAft>
              <a:defRPr/>
            </a:pPr>
            <a:r>
              <a:rPr lang="pt-BR" sz="4000" b="1" dirty="0"/>
              <a:t>Metas de Arrecadação - 2025</a:t>
            </a:r>
          </a:p>
        </p:txBody>
      </p:sp>
    </p:spTree>
    <p:extLst>
      <p:ext uri="{BB962C8B-B14F-4D97-AF65-F5344CB8AC3E}">
        <p14:creationId xmlns:p14="http://schemas.microsoft.com/office/powerpoint/2010/main" val="3840474606"/>
      </p:ext>
    </p:extLst>
  </p:cSld>
  <p:clrMapOvr>
    <a:masterClrMapping/>
  </p:clrMapOvr>
  <p:transition>
    <p:plus/>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6173A9BE-28C9-42EE-87B6-D02902BC9150}"/>
              </a:ext>
            </a:extLst>
          </p:cNvPr>
          <p:cNvSpPr txBox="1">
            <a:spLocks/>
          </p:cNvSpPr>
          <p:nvPr/>
        </p:nvSpPr>
        <p:spPr>
          <a:xfrm>
            <a:off x="0" y="1316173"/>
            <a:ext cx="9144000" cy="865188"/>
          </a:xfrm>
          <a:prstGeom prst="rect">
            <a:avLst/>
          </a:prstGeom>
        </p:spPr>
        <p:txBody>
          <a:bodyPr/>
          <a:lstStyle/>
          <a:p>
            <a:pPr algn="ctr" fontAlgn="auto">
              <a:spcBef>
                <a:spcPts val="0"/>
              </a:spcBef>
              <a:spcAft>
                <a:spcPts val="0"/>
              </a:spcAft>
              <a:defRPr/>
            </a:pPr>
            <a:r>
              <a:rPr lang="pt-BR" sz="4100" b="1" dirty="0">
                <a:latin typeface="+mj-lt"/>
                <a:ea typeface="+mj-ea"/>
                <a:cs typeface="+mj-cs"/>
              </a:rPr>
              <a:t>Despesa</a:t>
            </a:r>
          </a:p>
        </p:txBody>
      </p:sp>
      <p:sp>
        <p:nvSpPr>
          <p:cNvPr id="3" name="Rectangle 5">
            <a:extLst>
              <a:ext uri="{FF2B5EF4-FFF2-40B4-BE49-F238E27FC236}">
                <a16:creationId xmlns:a16="http://schemas.microsoft.com/office/drawing/2014/main" id="{4161E42D-4667-4E46-A7F4-D8C555B83D3F}"/>
              </a:ext>
            </a:extLst>
          </p:cNvPr>
          <p:cNvSpPr txBox="1">
            <a:spLocks/>
          </p:cNvSpPr>
          <p:nvPr/>
        </p:nvSpPr>
        <p:spPr>
          <a:xfrm>
            <a:off x="250825" y="2492896"/>
            <a:ext cx="8642350" cy="4010025"/>
          </a:xfrm>
          <a:prstGeom prst="rect">
            <a:avLst/>
          </a:prstGeom>
        </p:spPr>
        <p:txBody>
          <a:bodyPr anchor="ctr"/>
          <a:lstStyle/>
          <a:p>
            <a:pPr marL="365125" indent="-255588" algn="just" fontAlgn="auto">
              <a:spcBef>
                <a:spcPts val="400"/>
              </a:spcBef>
              <a:spcAft>
                <a:spcPts val="0"/>
              </a:spcAft>
              <a:buClr>
                <a:schemeClr val="accent1"/>
              </a:buClr>
              <a:buSzPct val="68000"/>
              <a:buFont typeface="Wingdings 3" pitchFamily="18" charset="2"/>
              <a:buChar char=""/>
              <a:defRPr/>
            </a:pPr>
            <a:r>
              <a:rPr lang="pt-BR" sz="3200" b="1" dirty="0">
                <a:cs typeface="Times New Roman" pitchFamily="18" charset="0"/>
              </a:rPr>
              <a:t>Valor Empenhado: </a:t>
            </a:r>
            <a:r>
              <a:rPr lang="pt-BR" sz="3200" dirty="0">
                <a:cs typeface="Times New Roman" pitchFamily="18" charset="0"/>
              </a:rPr>
              <a:t>Intenção de Compra de materiais, serviços e investimentos;</a:t>
            </a:r>
          </a:p>
          <a:p>
            <a:pPr marL="365125" indent="-255588" algn="just" fontAlgn="auto">
              <a:lnSpc>
                <a:spcPct val="150000"/>
              </a:lnSpc>
              <a:spcBef>
                <a:spcPts val="400"/>
              </a:spcBef>
              <a:spcAft>
                <a:spcPts val="0"/>
              </a:spcAft>
              <a:buClr>
                <a:schemeClr val="accent1"/>
              </a:buClr>
              <a:buSzPct val="68000"/>
              <a:buFont typeface="Wingdings 3" pitchFamily="18" charset="2"/>
              <a:buChar char=""/>
              <a:defRPr/>
            </a:pPr>
            <a:endParaRPr lang="pt-BR" sz="400" dirty="0">
              <a:cs typeface="Times New Roman" pitchFamily="18" charset="0"/>
            </a:endParaRPr>
          </a:p>
          <a:p>
            <a:pPr marL="365125" indent="-255588" algn="just" fontAlgn="auto">
              <a:spcBef>
                <a:spcPts val="400"/>
              </a:spcBef>
              <a:spcAft>
                <a:spcPts val="0"/>
              </a:spcAft>
              <a:buClr>
                <a:schemeClr val="accent1"/>
              </a:buClr>
              <a:buSzPct val="68000"/>
              <a:buFont typeface="Wingdings 3" pitchFamily="18" charset="2"/>
              <a:buChar char=""/>
              <a:defRPr/>
            </a:pPr>
            <a:r>
              <a:rPr lang="pt-BR" sz="3200" b="1" dirty="0">
                <a:cs typeface="Times New Roman" pitchFamily="18" charset="0"/>
              </a:rPr>
              <a:t>Valor Liquidado: </a:t>
            </a:r>
            <a:r>
              <a:rPr lang="pt-BR" sz="3200" dirty="0">
                <a:cs typeface="Times New Roman" pitchFamily="18" charset="0"/>
              </a:rPr>
              <a:t>Entrega de Mercadoria e ou serviço.</a:t>
            </a:r>
          </a:p>
          <a:p>
            <a:pPr marL="365125" indent="-255588" algn="just" fontAlgn="auto">
              <a:spcBef>
                <a:spcPts val="400"/>
              </a:spcBef>
              <a:spcAft>
                <a:spcPts val="0"/>
              </a:spcAft>
              <a:buClr>
                <a:schemeClr val="accent1"/>
              </a:buClr>
              <a:buSzPct val="68000"/>
              <a:buFont typeface="Wingdings 3" pitchFamily="18" charset="2"/>
              <a:buChar char=""/>
              <a:defRPr/>
            </a:pPr>
            <a:r>
              <a:rPr lang="pt-BR" sz="3200" b="1" dirty="0">
                <a:cs typeface="Times New Roman" pitchFamily="18" charset="0"/>
              </a:rPr>
              <a:t>Valor Pago: </a:t>
            </a:r>
            <a:r>
              <a:rPr lang="pt-BR" sz="3200" dirty="0">
                <a:cs typeface="Times New Roman" pitchFamily="18" charset="0"/>
              </a:rPr>
              <a:t>Efetiva saída de recursos financeiros para quitar a obrigação após a liquidação.</a:t>
            </a:r>
          </a:p>
          <a:p>
            <a:pPr marL="365125" indent="-255588" fontAlgn="auto">
              <a:spcBef>
                <a:spcPts val="400"/>
              </a:spcBef>
              <a:spcAft>
                <a:spcPts val="0"/>
              </a:spcAft>
              <a:buClr>
                <a:schemeClr val="accent1"/>
              </a:buClr>
              <a:buSzPct val="68000"/>
              <a:buFont typeface="Wingdings 3" pitchFamily="18" charset="2"/>
              <a:buChar char=""/>
              <a:defRPr/>
            </a:pPr>
            <a:endParaRPr lang="pt-BR" sz="3200" dirty="0"/>
          </a:p>
        </p:txBody>
      </p:sp>
    </p:spTree>
    <p:extLst>
      <p:ext uri="{BB962C8B-B14F-4D97-AF65-F5344CB8AC3E}">
        <p14:creationId xmlns:p14="http://schemas.microsoft.com/office/powerpoint/2010/main" val="554267936"/>
      </p:ext>
    </p:extLst>
  </p:cSld>
  <p:clrMapOvr>
    <a:masterClrMapping/>
  </p:clrMapOvr>
  <p:transition>
    <p:plus/>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434845E-ECC6-4887-B75E-B6DDC966F256}"/>
              </a:ext>
            </a:extLst>
          </p:cNvPr>
          <p:cNvSpPr txBox="1">
            <a:spLocks/>
          </p:cNvSpPr>
          <p:nvPr/>
        </p:nvSpPr>
        <p:spPr>
          <a:xfrm>
            <a:off x="30212" y="860840"/>
            <a:ext cx="9113788" cy="432011"/>
          </a:xfrm>
          <a:prstGeom prst="rect">
            <a:avLst/>
          </a:prstGeom>
        </p:spPr>
        <p:txBody>
          <a:bodyPr/>
          <a:lstStyle/>
          <a:p>
            <a:pPr algn="ctr" fontAlgn="auto">
              <a:spcBef>
                <a:spcPts val="0"/>
              </a:spcBef>
              <a:spcAft>
                <a:spcPts val="0"/>
              </a:spcAft>
              <a:defRPr/>
            </a:pPr>
            <a:r>
              <a:rPr lang="pt-BR" sz="2800" b="1" dirty="0">
                <a:latin typeface="+mj-lt"/>
                <a:ea typeface="+mj-ea"/>
                <a:cs typeface="+mj-cs"/>
              </a:rPr>
              <a:t>Despesa Empenhada  - Janeiro a Dezembro de 2025</a:t>
            </a:r>
          </a:p>
        </p:txBody>
      </p:sp>
      <p:graphicFrame>
        <p:nvGraphicFramePr>
          <p:cNvPr id="5" name="Espaço Reservado para Conteúdo 5">
            <a:extLst>
              <a:ext uri="{FF2B5EF4-FFF2-40B4-BE49-F238E27FC236}">
                <a16:creationId xmlns:a16="http://schemas.microsoft.com/office/drawing/2014/main" id="{A41E1CF1-E9BC-4DB9-9FF1-53055B3D4ECE}"/>
              </a:ext>
            </a:extLst>
          </p:cNvPr>
          <p:cNvGraphicFramePr>
            <a:graphicFrameLocks/>
          </p:cNvGraphicFramePr>
          <p:nvPr>
            <p:extLst>
              <p:ext uri="{D42A27DB-BD31-4B8C-83A1-F6EECF244321}">
                <p14:modId xmlns:p14="http://schemas.microsoft.com/office/powerpoint/2010/main" val="1953770403"/>
              </p:ext>
            </p:extLst>
          </p:nvPr>
        </p:nvGraphicFramePr>
        <p:xfrm>
          <a:off x="165111" y="1412776"/>
          <a:ext cx="8843989" cy="5347395"/>
        </p:xfrm>
        <a:graphic>
          <a:graphicData uri="http://schemas.openxmlformats.org/drawingml/2006/table">
            <a:tbl>
              <a:tblPr firstRow="1" bandRow="1">
                <a:tableStyleId>{B301B821-A1FF-4177-AEE7-76D212191A09}</a:tableStyleId>
              </a:tblPr>
              <a:tblGrid>
                <a:gridCol w="2334771">
                  <a:extLst>
                    <a:ext uri="{9D8B030D-6E8A-4147-A177-3AD203B41FA5}">
                      <a16:colId xmlns:a16="http://schemas.microsoft.com/office/drawing/2014/main" val="20000"/>
                    </a:ext>
                  </a:extLst>
                </a:gridCol>
                <a:gridCol w="1627304">
                  <a:extLst>
                    <a:ext uri="{9D8B030D-6E8A-4147-A177-3AD203B41FA5}">
                      <a16:colId xmlns:a16="http://schemas.microsoft.com/office/drawing/2014/main" val="20001"/>
                    </a:ext>
                  </a:extLst>
                </a:gridCol>
                <a:gridCol w="1562212">
                  <a:extLst>
                    <a:ext uri="{9D8B030D-6E8A-4147-A177-3AD203B41FA5}">
                      <a16:colId xmlns:a16="http://schemas.microsoft.com/office/drawing/2014/main" val="20003"/>
                    </a:ext>
                  </a:extLst>
                </a:gridCol>
                <a:gridCol w="1659851">
                  <a:extLst>
                    <a:ext uri="{9D8B030D-6E8A-4147-A177-3AD203B41FA5}">
                      <a16:colId xmlns:a16="http://schemas.microsoft.com/office/drawing/2014/main" val="20004"/>
                    </a:ext>
                  </a:extLst>
                </a:gridCol>
                <a:gridCol w="1659851">
                  <a:extLst>
                    <a:ext uri="{9D8B030D-6E8A-4147-A177-3AD203B41FA5}">
                      <a16:colId xmlns:a16="http://schemas.microsoft.com/office/drawing/2014/main" val="20002"/>
                    </a:ext>
                  </a:extLst>
                </a:gridCol>
              </a:tblGrid>
              <a:tr h="661740">
                <a:tc>
                  <a:txBody>
                    <a:bodyPr/>
                    <a:lstStyle/>
                    <a:p>
                      <a:pPr indent="0" algn="ctr"/>
                      <a:endParaRPr lang="pt-BR" sz="1800" b="1" dirty="0">
                        <a:solidFill>
                          <a:schemeClr val="tx1"/>
                        </a:solidFill>
                        <a:effectLst/>
                        <a:latin typeface="+mj-lt"/>
                      </a:endParaRPr>
                    </a:p>
                  </a:txBody>
                  <a:tcPr marL="91439" marR="91439" marT="45716" marB="45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BR" sz="1800" dirty="0">
                          <a:solidFill>
                            <a:schemeClr val="tx1"/>
                          </a:solidFill>
                          <a:effectLst/>
                          <a:latin typeface="+mj-lt"/>
                        </a:rPr>
                        <a:t>PREFEITURA</a:t>
                      </a:r>
                      <a:br>
                        <a:rPr lang="pt-BR" sz="1800" dirty="0">
                          <a:solidFill>
                            <a:schemeClr val="tx1"/>
                          </a:solidFill>
                          <a:effectLst/>
                          <a:latin typeface="+mj-lt"/>
                        </a:rPr>
                      </a:br>
                      <a:r>
                        <a:rPr lang="pt-BR" sz="1800" dirty="0">
                          <a:solidFill>
                            <a:schemeClr val="tx1"/>
                          </a:solidFill>
                          <a:effectLst/>
                          <a:latin typeface="+mj-lt"/>
                        </a:rPr>
                        <a:t>(a)</a:t>
                      </a:r>
                      <a:endParaRPr lang="pt-BR" sz="1800" b="1" dirty="0">
                        <a:solidFill>
                          <a:schemeClr val="tx1"/>
                        </a:solidFill>
                        <a:effectLst/>
                        <a:latin typeface="+mj-lt"/>
                      </a:endParaRPr>
                    </a:p>
                  </a:txBody>
                  <a:tcPr marL="91439" marR="91439" marT="45716" marB="45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indent="0" algn="ctr"/>
                      <a:r>
                        <a:rPr lang="pt-BR" sz="1800" b="1" dirty="0">
                          <a:solidFill>
                            <a:schemeClr val="tx1"/>
                          </a:solidFill>
                          <a:effectLst/>
                          <a:latin typeface="+mj-lt"/>
                        </a:rPr>
                        <a:t>CÂMARA</a:t>
                      </a:r>
                    </a:p>
                    <a:p>
                      <a:pPr indent="0" algn="ctr"/>
                      <a:r>
                        <a:rPr lang="pt-BR" sz="1800" b="1" dirty="0">
                          <a:solidFill>
                            <a:schemeClr val="tx1"/>
                          </a:solidFill>
                          <a:effectLst/>
                          <a:latin typeface="+mj-lt"/>
                        </a:rPr>
                        <a:t>(b)</a:t>
                      </a:r>
                    </a:p>
                  </a:txBody>
                  <a:tcPr marL="91439" marR="91439" marT="45716" marB="45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indent="0" algn="ctr"/>
                      <a:r>
                        <a:rPr lang="pt-BR" sz="1800" b="1" dirty="0">
                          <a:solidFill>
                            <a:schemeClr val="tx1"/>
                          </a:solidFill>
                          <a:effectLst/>
                          <a:latin typeface="+mj-lt"/>
                        </a:rPr>
                        <a:t>IPAM</a:t>
                      </a:r>
                    </a:p>
                    <a:p>
                      <a:pPr indent="0" algn="ctr"/>
                      <a:r>
                        <a:rPr lang="pt-BR" sz="1800" b="1" dirty="0">
                          <a:solidFill>
                            <a:schemeClr val="tx1"/>
                          </a:solidFill>
                          <a:effectLst/>
                          <a:latin typeface="+mj-lt"/>
                        </a:rPr>
                        <a:t>(C)</a:t>
                      </a:r>
                    </a:p>
                  </a:txBody>
                  <a:tcPr marL="91439" marR="91439" marT="45716" marB="45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indent="0" algn="ctr"/>
                      <a:r>
                        <a:rPr lang="pt-BR" sz="1800" dirty="0">
                          <a:solidFill>
                            <a:schemeClr val="tx1"/>
                          </a:solidFill>
                          <a:effectLst/>
                          <a:latin typeface="+mj-lt"/>
                        </a:rPr>
                        <a:t>MUNICÍPIO</a:t>
                      </a:r>
                      <a:br>
                        <a:rPr lang="pt-BR" sz="1800" dirty="0">
                          <a:solidFill>
                            <a:schemeClr val="tx1"/>
                          </a:solidFill>
                          <a:effectLst/>
                          <a:latin typeface="+mj-lt"/>
                        </a:rPr>
                      </a:br>
                      <a:r>
                        <a:rPr lang="pt-BR" sz="1800" dirty="0">
                          <a:solidFill>
                            <a:schemeClr val="tx1"/>
                          </a:solidFill>
                          <a:effectLst/>
                          <a:latin typeface="+mj-lt"/>
                        </a:rPr>
                        <a:t>(c=</a:t>
                      </a:r>
                      <a:r>
                        <a:rPr lang="pt-BR" sz="1800" dirty="0" err="1">
                          <a:solidFill>
                            <a:schemeClr val="tx1"/>
                          </a:solidFill>
                          <a:effectLst/>
                          <a:latin typeface="+mj-lt"/>
                        </a:rPr>
                        <a:t>a+b+c</a:t>
                      </a:r>
                      <a:r>
                        <a:rPr lang="pt-BR" sz="1800" dirty="0">
                          <a:solidFill>
                            <a:schemeClr val="tx1"/>
                          </a:solidFill>
                          <a:effectLst/>
                          <a:latin typeface="+mj-lt"/>
                        </a:rPr>
                        <a:t>)</a:t>
                      </a:r>
                      <a:endParaRPr lang="pt-BR" sz="1800" b="1" dirty="0">
                        <a:solidFill>
                          <a:schemeClr val="tx1"/>
                        </a:solidFill>
                        <a:effectLst/>
                        <a:latin typeface="+mj-lt"/>
                      </a:endParaRPr>
                    </a:p>
                  </a:txBody>
                  <a:tcPr marL="91439" marR="91439" marT="45716" marB="45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0"/>
                  </a:ext>
                </a:extLst>
              </a:tr>
              <a:tr h="293454">
                <a:tc>
                  <a:txBody>
                    <a:bodyPr/>
                    <a:lstStyle/>
                    <a:p>
                      <a:pPr algn="ctr" rtl="0" fontAlgn="ctr"/>
                      <a:r>
                        <a:rPr lang="pt-BR" sz="1800" b="0" i="0" u="none" strike="noStrike" dirty="0">
                          <a:solidFill>
                            <a:srgbClr val="000000"/>
                          </a:solidFill>
                          <a:effectLst/>
                          <a:latin typeface="+mj-lt"/>
                        </a:rPr>
                        <a:t>Janeiro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dirty="0">
                          <a:solidFill>
                            <a:srgbClr val="000000"/>
                          </a:solidFill>
                          <a:effectLst/>
                          <a:latin typeface="Calibri" panose="020F0502020204030204" pitchFamily="34" charset="0"/>
                        </a:rPr>
                        <a:t>26.413.129,61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C80"/>
                    </a:solidFill>
                  </a:tcPr>
                </a:tc>
                <a:tc>
                  <a:txBody>
                    <a:bodyPr/>
                    <a:lstStyle/>
                    <a:p>
                      <a:pPr algn="ctr" fontAlgn="ctr"/>
                      <a:r>
                        <a:rPr lang="pt-BR" sz="1800" b="0" i="0" u="none" strike="noStrike">
                          <a:solidFill>
                            <a:srgbClr val="000000"/>
                          </a:solidFill>
                          <a:effectLst/>
                          <a:latin typeface="Calibri" panose="020F0502020204030204" pitchFamily="34" charset="0"/>
                        </a:rPr>
                        <a:t>918.122,56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C80"/>
                    </a:solidFill>
                  </a:tcPr>
                </a:tc>
                <a:tc>
                  <a:txBody>
                    <a:bodyPr/>
                    <a:lstStyle/>
                    <a:p>
                      <a:pPr algn="ctr" rtl="0" fontAlgn="b"/>
                      <a:r>
                        <a:rPr lang="pt-BR" sz="1800" b="0" i="0" u="none" strike="noStrike">
                          <a:solidFill>
                            <a:srgbClr val="000000"/>
                          </a:solidFill>
                          <a:effectLst/>
                          <a:latin typeface="Calibri" panose="020F0502020204030204" pitchFamily="34" charset="0"/>
                        </a:rPr>
                        <a:t>12.243.342,08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C80"/>
                    </a:solidFill>
                  </a:tcPr>
                </a:tc>
                <a:tc>
                  <a:txBody>
                    <a:bodyPr/>
                    <a:lstStyle/>
                    <a:p>
                      <a:pPr algn="ctr" rtl="0" fontAlgn="b"/>
                      <a:r>
                        <a:rPr lang="pt-BR" sz="1800" b="0" i="0" u="none" strike="noStrike">
                          <a:solidFill>
                            <a:srgbClr val="000000"/>
                          </a:solidFill>
                          <a:effectLst/>
                          <a:latin typeface="Calibri" panose="020F0502020204030204" pitchFamily="34" charset="0"/>
                        </a:rPr>
                        <a:t>39.574.594,25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C80"/>
                    </a:solidFill>
                  </a:tcPr>
                </a:tc>
                <a:extLst>
                  <a:ext uri="{0D108BD9-81ED-4DB2-BD59-A6C34878D82A}">
                    <a16:rowId xmlns:a16="http://schemas.microsoft.com/office/drawing/2014/main" val="10001"/>
                  </a:ext>
                </a:extLst>
              </a:tr>
              <a:tr h="0">
                <a:tc>
                  <a:txBody>
                    <a:bodyPr/>
                    <a:lstStyle/>
                    <a:p>
                      <a:pPr algn="ctr" rtl="0" fontAlgn="ctr"/>
                      <a:r>
                        <a:rPr lang="pt-BR" sz="1800" b="0" i="0" u="none" strike="noStrike" dirty="0">
                          <a:solidFill>
                            <a:srgbClr val="000000"/>
                          </a:solidFill>
                          <a:effectLst/>
                          <a:latin typeface="+mj-lt"/>
                        </a:rPr>
                        <a:t>Fevereiro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a:solidFill>
                            <a:srgbClr val="000000"/>
                          </a:solidFill>
                          <a:effectLst/>
                          <a:latin typeface="Calibri" panose="020F0502020204030204" pitchFamily="34" charset="0"/>
                        </a:rPr>
                        <a:t>4.149.447,06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174.510,96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50.861,50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4.374.819,52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293454">
                <a:tc>
                  <a:txBody>
                    <a:bodyPr/>
                    <a:lstStyle/>
                    <a:p>
                      <a:pPr algn="ctr" rtl="0" fontAlgn="ctr"/>
                      <a:r>
                        <a:rPr lang="pt-BR" sz="1800" b="0" i="0" u="none" strike="noStrike" dirty="0">
                          <a:solidFill>
                            <a:srgbClr val="000000"/>
                          </a:solidFill>
                          <a:effectLst/>
                          <a:latin typeface="+mj-lt"/>
                        </a:rPr>
                        <a:t>Março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a:solidFill>
                            <a:srgbClr val="000000"/>
                          </a:solidFill>
                          <a:effectLst/>
                          <a:latin typeface="Calibri" panose="020F0502020204030204" pitchFamily="34" charset="0"/>
                        </a:rPr>
                        <a:t>3.309.632,74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25.359,16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33"/>
                    </a:solidFill>
                  </a:tcPr>
                </a:tc>
                <a:tc>
                  <a:txBody>
                    <a:bodyPr/>
                    <a:lstStyle/>
                    <a:p>
                      <a:pPr algn="ctr" rtl="0" fontAlgn="b"/>
                      <a:r>
                        <a:rPr lang="pt-BR" sz="1800" b="0" i="0" u="none" strike="noStrike">
                          <a:solidFill>
                            <a:srgbClr val="000000"/>
                          </a:solidFill>
                          <a:effectLst/>
                          <a:latin typeface="Calibri" panose="020F0502020204030204" pitchFamily="34" charset="0"/>
                        </a:rPr>
                        <a:t>3.334.991,90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293454">
                <a:tc>
                  <a:txBody>
                    <a:bodyPr/>
                    <a:lstStyle/>
                    <a:p>
                      <a:pPr algn="ctr" rtl="0" fontAlgn="ctr"/>
                      <a:r>
                        <a:rPr lang="pt-BR" sz="1800" b="0" i="0" u="none" strike="noStrike" dirty="0">
                          <a:solidFill>
                            <a:srgbClr val="000000"/>
                          </a:solidFill>
                          <a:effectLst/>
                          <a:latin typeface="+mj-lt"/>
                        </a:rPr>
                        <a:t>Abril</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a:solidFill>
                            <a:srgbClr val="000000"/>
                          </a:solidFill>
                          <a:effectLst/>
                          <a:latin typeface="Calibri" panose="020F0502020204030204" pitchFamily="34" charset="0"/>
                        </a:rPr>
                        <a:t>3.002.780,41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22.825,07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79.103,50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3.104.708,98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293454">
                <a:tc>
                  <a:txBody>
                    <a:bodyPr/>
                    <a:lstStyle/>
                    <a:p>
                      <a:pPr algn="ctr" rtl="0" fontAlgn="ctr"/>
                      <a:r>
                        <a:rPr lang="pt-BR" sz="1800" b="1" i="0" u="none" strike="noStrike" dirty="0">
                          <a:solidFill>
                            <a:srgbClr val="000000"/>
                          </a:solidFill>
                          <a:effectLst/>
                          <a:latin typeface="+mj-lt"/>
                        </a:rPr>
                        <a:t>Total 1º</a:t>
                      </a:r>
                      <a:r>
                        <a:rPr lang="pt-BR" sz="1800" b="1" i="0" u="none" strike="noStrike" baseline="0" dirty="0">
                          <a:solidFill>
                            <a:srgbClr val="000000"/>
                          </a:solidFill>
                          <a:effectLst/>
                          <a:latin typeface="+mj-lt"/>
                        </a:rPr>
                        <a:t> quadrimestre</a:t>
                      </a:r>
                      <a:endParaRPr lang="pt-BR" sz="1800" b="1" i="0" u="none" strike="noStrike" dirty="0">
                        <a:solidFill>
                          <a:srgbClr val="000000"/>
                        </a:solidFill>
                        <a:effectLst/>
                        <a:latin typeface="+mj-lt"/>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36.874.989,82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1.140.817,75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12.373.307,08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50.389.114,65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910802202"/>
                  </a:ext>
                </a:extLst>
              </a:tr>
              <a:tr h="293454">
                <a:tc>
                  <a:txBody>
                    <a:bodyPr/>
                    <a:lstStyle/>
                    <a:p>
                      <a:pPr algn="ctr" rtl="0" fontAlgn="ctr"/>
                      <a:r>
                        <a:rPr lang="pt-BR" sz="1800" b="0" i="0" u="none" strike="noStrike">
                          <a:solidFill>
                            <a:srgbClr val="000000"/>
                          </a:solidFill>
                          <a:effectLst/>
                          <a:latin typeface="+mj-lt"/>
                        </a:rPr>
                        <a:t>Maio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4.335.325,90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20.257,32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33"/>
                    </a:solidFill>
                  </a:tcPr>
                </a:tc>
                <a:tc>
                  <a:txBody>
                    <a:bodyPr/>
                    <a:lstStyle/>
                    <a:p>
                      <a:pPr algn="ctr" rtl="0" fontAlgn="b"/>
                      <a:r>
                        <a:rPr lang="pt-BR" sz="1800" b="0" i="0" u="none" strike="noStrike">
                          <a:solidFill>
                            <a:srgbClr val="000000"/>
                          </a:solidFill>
                          <a:effectLst/>
                          <a:latin typeface="Calibri" panose="020F0502020204030204" pitchFamily="34" charset="0"/>
                        </a:rPr>
                        <a:t>4.355.583,22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92089096"/>
                  </a:ext>
                </a:extLst>
              </a:tr>
              <a:tr h="293454">
                <a:tc>
                  <a:txBody>
                    <a:bodyPr/>
                    <a:lstStyle/>
                    <a:p>
                      <a:pPr algn="ctr" rtl="0" fontAlgn="ctr"/>
                      <a:r>
                        <a:rPr lang="pt-BR" sz="1800" b="0" i="0" u="none" strike="noStrike">
                          <a:solidFill>
                            <a:srgbClr val="000000"/>
                          </a:solidFill>
                          <a:effectLst/>
                          <a:latin typeface="+mj-lt"/>
                        </a:rPr>
                        <a:t>Junho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3.552.712,58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17.694,27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4.330,00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3.574.736,85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19357817"/>
                  </a:ext>
                </a:extLst>
              </a:tr>
              <a:tr h="293454">
                <a:tc>
                  <a:txBody>
                    <a:bodyPr/>
                    <a:lstStyle/>
                    <a:p>
                      <a:pPr algn="ctr" rtl="0" fontAlgn="ctr"/>
                      <a:r>
                        <a:rPr lang="pt-BR" sz="1800" b="0" i="0" u="none" strike="noStrike">
                          <a:solidFill>
                            <a:srgbClr val="000000"/>
                          </a:solidFill>
                          <a:effectLst/>
                          <a:latin typeface="+mj-lt"/>
                        </a:rPr>
                        <a:t>Julho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13.525.621,87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3.072,19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5.250,86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13.533.944,92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25088087"/>
                  </a:ext>
                </a:extLst>
              </a:tr>
              <a:tr h="293454">
                <a:tc>
                  <a:txBody>
                    <a:bodyPr/>
                    <a:lstStyle/>
                    <a:p>
                      <a:pPr algn="ctr" rtl="0" fontAlgn="ctr"/>
                      <a:r>
                        <a:rPr lang="pt-BR" sz="1800" b="0" i="0" u="none" strike="noStrike" dirty="0">
                          <a:solidFill>
                            <a:srgbClr val="000000"/>
                          </a:solidFill>
                          <a:effectLst/>
                          <a:latin typeface="+mj-lt"/>
                        </a:rPr>
                        <a:t>Agosto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3.206.052,23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154.057,18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23.635,87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3.383.745,28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5085867"/>
                  </a:ext>
                </a:extLst>
              </a:tr>
              <a:tr h="293454">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pt-BR" sz="1800" b="1" i="0" u="none" strike="noStrike" dirty="0">
                          <a:solidFill>
                            <a:srgbClr val="000000"/>
                          </a:solidFill>
                          <a:effectLst/>
                          <a:latin typeface="+mj-lt"/>
                        </a:rPr>
                        <a:t>Total 2º</a:t>
                      </a:r>
                      <a:r>
                        <a:rPr lang="pt-BR" sz="1800" b="1" i="0" u="none" strike="noStrike" baseline="0" dirty="0">
                          <a:solidFill>
                            <a:srgbClr val="000000"/>
                          </a:solidFill>
                          <a:effectLst/>
                          <a:latin typeface="+mj-lt"/>
                        </a:rPr>
                        <a:t> quadrimestre</a:t>
                      </a:r>
                      <a:endParaRPr lang="pt-BR" sz="1800" b="1" i="0" u="none" strike="noStrike" dirty="0">
                        <a:solidFill>
                          <a:srgbClr val="000000"/>
                        </a:solidFill>
                        <a:effectLst/>
                        <a:latin typeface="+mj-lt"/>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24.619.712,58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195.080,96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33.216,73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24.848.010,27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409815377"/>
                  </a:ext>
                </a:extLst>
              </a:tr>
              <a:tr h="293454">
                <a:tc>
                  <a:txBody>
                    <a:bodyPr/>
                    <a:lstStyle/>
                    <a:p>
                      <a:pPr algn="ctr" rtl="0" fontAlgn="ctr"/>
                      <a:r>
                        <a:rPr lang="pt-BR" sz="1800" b="0" i="0" u="none" strike="noStrike">
                          <a:solidFill>
                            <a:srgbClr val="000000"/>
                          </a:solidFill>
                          <a:effectLst/>
                          <a:latin typeface="+mj-lt"/>
                        </a:rPr>
                        <a:t>Setembro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5.029.062,47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14.009,66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33"/>
                    </a:solidFill>
                  </a:tcPr>
                </a:tc>
                <a:tc>
                  <a:txBody>
                    <a:bodyPr/>
                    <a:lstStyle/>
                    <a:p>
                      <a:pPr algn="ctr" rtl="0" fontAlgn="b"/>
                      <a:r>
                        <a:rPr lang="pt-BR" sz="1800" b="0" i="0" u="none" strike="noStrike">
                          <a:solidFill>
                            <a:srgbClr val="000000"/>
                          </a:solidFill>
                          <a:effectLst/>
                          <a:latin typeface="Calibri" panose="020F0502020204030204" pitchFamily="34" charset="0"/>
                        </a:rPr>
                        <a:t>5.043.072,13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32508125"/>
                  </a:ext>
                </a:extLst>
              </a:tr>
              <a:tr h="293454">
                <a:tc>
                  <a:txBody>
                    <a:bodyPr/>
                    <a:lstStyle/>
                    <a:p>
                      <a:pPr algn="ctr" rtl="0" fontAlgn="ctr"/>
                      <a:r>
                        <a:rPr lang="pt-BR" sz="1800" b="0" i="0" u="none" strike="noStrike">
                          <a:solidFill>
                            <a:srgbClr val="000000"/>
                          </a:solidFill>
                          <a:effectLst/>
                          <a:latin typeface="+mj-lt"/>
                        </a:rPr>
                        <a:t>Outubro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2.790.773,70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14.768,65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2.210,00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2.807.752,35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82800377"/>
                  </a:ext>
                </a:extLst>
              </a:tr>
              <a:tr h="293454">
                <a:tc>
                  <a:txBody>
                    <a:bodyPr/>
                    <a:lstStyle/>
                    <a:p>
                      <a:pPr algn="ctr" rtl="0" fontAlgn="ctr"/>
                      <a:r>
                        <a:rPr lang="pt-BR" sz="1800" b="0" i="0" u="none" strike="noStrike">
                          <a:solidFill>
                            <a:srgbClr val="000000"/>
                          </a:solidFill>
                          <a:effectLst/>
                          <a:latin typeface="+mj-lt"/>
                        </a:rPr>
                        <a:t>Novembro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6.261.969,32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213.874,17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18.981,42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6.494.824,91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64368686"/>
                  </a:ext>
                </a:extLst>
              </a:tr>
              <a:tr h="293454">
                <a:tc>
                  <a:txBody>
                    <a:bodyPr/>
                    <a:lstStyle/>
                    <a:p>
                      <a:pPr algn="ctr" rtl="0" fontAlgn="ctr"/>
                      <a:r>
                        <a:rPr lang="pt-BR" sz="1800" b="0" i="0" u="none" strike="noStrike" dirty="0">
                          <a:solidFill>
                            <a:srgbClr val="000000"/>
                          </a:solidFill>
                          <a:effectLst/>
                          <a:latin typeface="+mj-lt"/>
                        </a:rPr>
                        <a:t>Dezembro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-6.532,38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33"/>
                    </a:solidFill>
                  </a:tcPr>
                </a:tc>
                <a:tc>
                  <a:txBody>
                    <a:bodyPr/>
                    <a:lstStyle/>
                    <a:p>
                      <a:pPr algn="ctr" rtl="0" fontAlgn="b"/>
                      <a:r>
                        <a:rPr lang="pt-BR" sz="1800" b="0" i="0" u="none" strike="noStrike">
                          <a:solidFill>
                            <a:srgbClr val="000000"/>
                          </a:solidFill>
                          <a:effectLst/>
                          <a:latin typeface="Calibri" panose="020F0502020204030204" pitchFamily="34" charset="0"/>
                        </a:rPr>
                        <a:t>183,24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33"/>
                    </a:solidFill>
                  </a:tcPr>
                </a:tc>
                <a:tc>
                  <a:txBody>
                    <a:bodyPr/>
                    <a:lstStyle/>
                    <a:p>
                      <a:pPr algn="ctr" rtl="0" fontAlgn="b"/>
                      <a:r>
                        <a:rPr lang="pt-BR" sz="1800" b="0" i="0" u="none" strike="noStrike">
                          <a:solidFill>
                            <a:srgbClr val="000000"/>
                          </a:solidFill>
                          <a:effectLst/>
                          <a:latin typeface="Calibri" panose="020F0502020204030204" pitchFamily="34" charset="0"/>
                        </a:rPr>
                        <a:t>92.898,74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86.549,60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33"/>
                    </a:solidFill>
                  </a:tcPr>
                </a:tc>
                <a:extLst>
                  <a:ext uri="{0D108BD9-81ED-4DB2-BD59-A6C34878D82A}">
                    <a16:rowId xmlns:a16="http://schemas.microsoft.com/office/drawing/2014/main" val="707326743"/>
                  </a:ext>
                </a:extLst>
              </a:tr>
              <a:tr h="293454">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pt-BR" sz="1800" b="1" i="0" u="none" strike="noStrike" dirty="0">
                          <a:solidFill>
                            <a:srgbClr val="000000"/>
                          </a:solidFill>
                          <a:effectLst/>
                          <a:latin typeface="+mj-lt"/>
                        </a:rPr>
                        <a:t>Total 3º</a:t>
                      </a:r>
                      <a:r>
                        <a:rPr lang="pt-BR" sz="1800" b="1" i="0" u="none" strike="noStrike" baseline="0" dirty="0">
                          <a:solidFill>
                            <a:srgbClr val="000000"/>
                          </a:solidFill>
                          <a:effectLst/>
                          <a:latin typeface="+mj-lt"/>
                        </a:rPr>
                        <a:t> quadrimestre</a:t>
                      </a:r>
                      <a:endParaRPr lang="pt-BR" sz="1800" b="1" i="0" u="none" strike="noStrike" dirty="0">
                        <a:solidFill>
                          <a:srgbClr val="000000"/>
                        </a:solidFill>
                        <a:effectLst/>
                        <a:latin typeface="+mj-lt"/>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14.075.273,11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242.835,72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114.090,16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14.432.198,99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860987209"/>
                  </a:ext>
                </a:extLst>
              </a:tr>
              <a:tr h="293454">
                <a:tc>
                  <a:txBody>
                    <a:bodyPr/>
                    <a:lstStyle/>
                    <a:p>
                      <a:pPr algn="ctr" rtl="0" fontAlgn="ctr"/>
                      <a:r>
                        <a:rPr lang="pt-BR" sz="1800" b="1" i="0" u="none" strike="noStrike" dirty="0">
                          <a:solidFill>
                            <a:srgbClr val="000000"/>
                          </a:solidFill>
                          <a:effectLst/>
                          <a:latin typeface="+mj-lt"/>
                        </a:rPr>
                        <a:t>Total</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75.569.975,51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1.578.734,43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12.520.613,97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dirty="0">
                          <a:solidFill>
                            <a:srgbClr val="000000"/>
                          </a:solidFill>
                          <a:effectLst/>
                          <a:latin typeface="Calibri" panose="020F0502020204030204" pitchFamily="34" charset="0"/>
                        </a:rPr>
                        <a:t>89.669.323,91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2194395760"/>
                  </a:ext>
                </a:extLst>
              </a:tr>
            </a:tbl>
          </a:graphicData>
        </a:graphic>
      </p:graphicFrame>
    </p:spTree>
    <p:extLst>
      <p:ext uri="{BB962C8B-B14F-4D97-AF65-F5344CB8AC3E}">
        <p14:creationId xmlns:p14="http://schemas.microsoft.com/office/powerpoint/2010/main" val="2958984473"/>
      </p:ext>
    </p:extLst>
  </p:cSld>
  <p:clrMapOvr>
    <a:masterClrMapping/>
  </p:clrMapOvr>
  <p:transition>
    <p:plus/>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D74CB82E-35CF-4E2F-BC13-86CD62327892}"/>
              </a:ext>
            </a:extLst>
          </p:cNvPr>
          <p:cNvSpPr txBox="1">
            <a:spLocks/>
          </p:cNvSpPr>
          <p:nvPr/>
        </p:nvSpPr>
        <p:spPr>
          <a:xfrm>
            <a:off x="0" y="1052809"/>
            <a:ext cx="9144000" cy="1080046"/>
          </a:xfrm>
          <a:prstGeom prst="rect">
            <a:avLst/>
          </a:prstGeom>
        </p:spPr>
        <p:txBody>
          <a:bodyPr/>
          <a:lstStyle/>
          <a:p>
            <a:pPr algn="ctr" fontAlgn="auto">
              <a:spcBef>
                <a:spcPts val="0"/>
              </a:spcBef>
              <a:spcAft>
                <a:spcPts val="0"/>
              </a:spcAft>
              <a:defRPr/>
            </a:pPr>
            <a:r>
              <a:rPr lang="pt-BR" sz="3200" b="1" dirty="0">
                <a:latin typeface="+mj-lt"/>
              </a:rPr>
              <a:t>Despesa Empenhada</a:t>
            </a:r>
          </a:p>
          <a:p>
            <a:pPr algn="ctr" fontAlgn="auto">
              <a:spcBef>
                <a:spcPts val="0"/>
              </a:spcBef>
              <a:spcAft>
                <a:spcPts val="0"/>
              </a:spcAft>
              <a:defRPr/>
            </a:pPr>
            <a:r>
              <a:rPr lang="pt-BR" sz="3200" b="1" dirty="0">
                <a:latin typeface="+mj-lt"/>
                <a:ea typeface="+mj-ea"/>
                <a:cs typeface="+mj-cs"/>
              </a:rPr>
              <a:t>Janeiro a Dezembro de 2025</a:t>
            </a:r>
            <a:endParaRPr lang="pt-BR" sz="3200" b="1" dirty="0">
              <a:latin typeface="+mj-lt"/>
            </a:endParaRPr>
          </a:p>
        </p:txBody>
      </p:sp>
      <p:graphicFrame>
        <p:nvGraphicFramePr>
          <p:cNvPr id="3" name="Gráfico 2"/>
          <p:cNvGraphicFramePr/>
          <p:nvPr>
            <p:extLst>
              <p:ext uri="{D42A27DB-BD31-4B8C-83A1-F6EECF244321}">
                <p14:modId xmlns:p14="http://schemas.microsoft.com/office/powerpoint/2010/main" val="3203858082"/>
              </p:ext>
            </p:extLst>
          </p:nvPr>
        </p:nvGraphicFramePr>
        <p:xfrm>
          <a:off x="0" y="2088232"/>
          <a:ext cx="9144000" cy="4725144"/>
        </p:xfrm>
        <a:graphic>
          <a:graphicData uri="http://schemas.openxmlformats.org/drawingml/2006/chart">
            <c:chart xmlns:c="http://schemas.openxmlformats.org/drawingml/2006/chart" xmlns:r="http://schemas.openxmlformats.org/officeDocument/2006/relationships" r:id="rId2"/>
          </a:graphicData>
        </a:graphic>
      </p:graphicFrame>
      <p:sp>
        <p:nvSpPr>
          <p:cNvPr id="4" name="Retângulo 3"/>
          <p:cNvSpPr/>
          <p:nvPr/>
        </p:nvSpPr>
        <p:spPr>
          <a:xfrm>
            <a:off x="1763689" y="2651086"/>
            <a:ext cx="648072" cy="2506106"/>
          </a:xfrm>
          <a:prstGeom prst="rect">
            <a:avLst/>
          </a:prstGeom>
          <a:noFill/>
          <a:ln w="76200">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7" name="Retângulo 6"/>
          <p:cNvSpPr/>
          <p:nvPr/>
        </p:nvSpPr>
        <p:spPr>
          <a:xfrm>
            <a:off x="8351912" y="2651086"/>
            <a:ext cx="540568" cy="2506106"/>
          </a:xfrm>
          <a:prstGeom prst="rect">
            <a:avLst/>
          </a:prstGeom>
          <a:noFill/>
          <a:ln w="76200">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827930260"/>
      </p:ext>
    </p:extLst>
  </p:cSld>
  <p:clrMapOvr>
    <a:masterClrMapping/>
  </p:clrMapOvr>
  <p:transition>
    <p:plus/>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434845E-ECC6-4887-B75E-B6DDC966F256}"/>
              </a:ext>
            </a:extLst>
          </p:cNvPr>
          <p:cNvSpPr txBox="1">
            <a:spLocks/>
          </p:cNvSpPr>
          <p:nvPr/>
        </p:nvSpPr>
        <p:spPr>
          <a:xfrm>
            <a:off x="-5284" y="836712"/>
            <a:ext cx="9113788" cy="432011"/>
          </a:xfrm>
          <a:prstGeom prst="rect">
            <a:avLst/>
          </a:prstGeom>
        </p:spPr>
        <p:txBody>
          <a:bodyPr/>
          <a:lstStyle/>
          <a:p>
            <a:pPr algn="ctr" fontAlgn="auto">
              <a:spcBef>
                <a:spcPts val="0"/>
              </a:spcBef>
              <a:spcAft>
                <a:spcPts val="0"/>
              </a:spcAft>
              <a:defRPr/>
            </a:pPr>
            <a:r>
              <a:rPr lang="pt-BR" sz="2800" b="1" dirty="0">
                <a:latin typeface="+mj-lt"/>
                <a:ea typeface="+mj-ea"/>
                <a:cs typeface="+mj-cs"/>
              </a:rPr>
              <a:t>Despesa Liquidada  - Janeiro a Dezembro de 2025</a:t>
            </a:r>
          </a:p>
        </p:txBody>
      </p:sp>
      <p:graphicFrame>
        <p:nvGraphicFramePr>
          <p:cNvPr id="3" name="Espaço Reservado para Conteúdo 5">
            <a:extLst>
              <a:ext uri="{FF2B5EF4-FFF2-40B4-BE49-F238E27FC236}">
                <a16:creationId xmlns:a16="http://schemas.microsoft.com/office/drawing/2014/main" id="{2C600764-6CB0-67CA-BB49-8DE28AF3E437}"/>
              </a:ext>
            </a:extLst>
          </p:cNvPr>
          <p:cNvGraphicFramePr>
            <a:graphicFrameLocks/>
          </p:cNvGraphicFramePr>
          <p:nvPr>
            <p:extLst>
              <p:ext uri="{D42A27DB-BD31-4B8C-83A1-F6EECF244321}">
                <p14:modId xmlns:p14="http://schemas.microsoft.com/office/powerpoint/2010/main" val="3894926765"/>
              </p:ext>
            </p:extLst>
          </p:nvPr>
        </p:nvGraphicFramePr>
        <p:xfrm>
          <a:off x="165111" y="1412776"/>
          <a:ext cx="8843989" cy="5405735"/>
        </p:xfrm>
        <a:graphic>
          <a:graphicData uri="http://schemas.openxmlformats.org/drawingml/2006/table">
            <a:tbl>
              <a:tblPr firstRow="1" bandRow="1">
                <a:tableStyleId>{B301B821-A1FF-4177-AEE7-76D212191A09}</a:tableStyleId>
              </a:tblPr>
              <a:tblGrid>
                <a:gridCol w="2334771">
                  <a:extLst>
                    <a:ext uri="{9D8B030D-6E8A-4147-A177-3AD203B41FA5}">
                      <a16:colId xmlns:a16="http://schemas.microsoft.com/office/drawing/2014/main" val="20000"/>
                    </a:ext>
                  </a:extLst>
                </a:gridCol>
                <a:gridCol w="1627304">
                  <a:extLst>
                    <a:ext uri="{9D8B030D-6E8A-4147-A177-3AD203B41FA5}">
                      <a16:colId xmlns:a16="http://schemas.microsoft.com/office/drawing/2014/main" val="20001"/>
                    </a:ext>
                  </a:extLst>
                </a:gridCol>
                <a:gridCol w="1562212">
                  <a:extLst>
                    <a:ext uri="{9D8B030D-6E8A-4147-A177-3AD203B41FA5}">
                      <a16:colId xmlns:a16="http://schemas.microsoft.com/office/drawing/2014/main" val="20003"/>
                    </a:ext>
                  </a:extLst>
                </a:gridCol>
                <a:gridCol w="1659851">
                  <a:extLst>
                    <a:ext uri="{9D8B030D-6E8A-4147-A177-3AD203B41FA5}">
                      <a16:colId xmlns:a16="http://schemas.microsoft.com/office/drawing/2014/main" val="20004"/>
                    </a:ext>
                  </a:extLst>
                </a:gridCol>
                <a:gridCol w="1659851">
                  <a:extLst>
                    <a:ext uri="{9D8B030D-6E8A-4147-A177-3AD203B41FA5}">
                      <a16:colId xmlns:a16="http://schemas.microsoft.com/office/drawing/2014/main" val="20002"/>
                    </a:ext>
                  </a:extLst>
                </a:gridCol>
              </a:tblGrid>
              <a:tr h="720080">
                <a:tc>
                  <a:txBody>
                    <a:bodyPr/>
                    <a:lstStyle/>
                    <a:p>
                      <a:pPr indent="0" algn="ctr"/>
                      <a:endParaRPr lang="pt-BR" sz="1800" b="1" dirty="0">
                        <a:solidFill>
                          <a:schemeClr val="tx1"/>
                        </a:solidFill>
                        <a:effectLst/>
                        <a:latin typeface="+mj-lt"/>
                      </a:endParaRPr>
                    </a:p>
                  </a:txBody>
                  <a:tcPr marL="91439" marR="91439" marT="45716" marB="45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BR" sz="1800" dirty="0">
                          <a:solidFill>
                            <a:schemeClr val="tx1"/>
                          </a:solidFill>
                          <a:effectLst/>
                          <a:latin typeface="+mj-lt"/>
                        </a:rPr>
                        <a:t>PREFEITURA</a:t>
                      </a:r>
                      <a:br>
                        <a:rPr lang="pt-BR" sz="1800" dirty="0">
                          <a:solidFill>
                            <a:schemeClr val="tx1"/>
                          </a:solidFill>
                          <a:effectLst/>
                          <a:latin typeface="+mj-lt"/>
                        </a:rPr>
                      </a:br>
                      <a:r>
                        <a:rPr lang="pt-BR" sz="1800" dirty="0">
                          <a:solidFill>
                            <a:schemeClr val="tx1"/>
                          </a:solidFill>
                          <a:effectLst/>
                          <a:latin typeface="+mj-lt"/>
                        </a:rPr>
                        <a:t>(a)</a:t>
                      </a:r>
                      <a:endParaRPr lang="pt-BR" sz="1800" b="1" dirty="0">
                        <a:solidFill>
                          <a:schemeClr val="tx1"/>
                        </a:solidFill>
                        <a:effectLst/>
                        <a:latin typeface="+mj-lt"/>
                      </a:endParaRPr>
                    </a:p>
                  </a:txBody>
                  <a:tcPr marL="91439" marR="91439" marT="45716" marB="45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indent="0" algn="ctr"/>
                      <a:r>
                        <a:rPr lang="pt-BR" sz="1800" b="1" dirty="0">
                          <a:solidFill>
                            <a:schemeClr val="tx1"/>
                          </a:solidFill>
                          <a:effectLst/>
                          <a:latin typeface="+mj-lt"/>
                        </a:rPr>
                        <a:t>CÂMARA</a:t>
                      </a:r>
                    </a:p>
                    <a:p>
                      <a:pPr indent="0" algn="ctr"/>
                      <a:r>
                        <a:rPr lang="pt-BR" sz="1800" b="1" dirty="0">
                          <a:solidFill>
                            <a:schemeClr val="tx1"/>
                          </a:solidFill>
                          <a:effectLst/>
                          <a:latin typeface="+mj-lt"/>
                        </a:rPr>
                        <a:t>(b)</a:t>
                      </a:r>
                    </a:p>
                  </a:txBody>
                  <a:tcPr marL="91439" marR="91439" marT="45716" marB="45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indent="0" algn="ctr"/>
                      <a:r>
                        <a:rPr lang="pt-BR" sz="1800" b="1" dirty="0">
                          <a:solidFill>
                            <a:schemeClr val="tx1"/>
                          </a:solidFill>
                          <a:effectLst/>
                          <a:latin typeface="+mj-lt"/>
                        </a:rPr>
                        <a:t>IPAM</a:t>
                      </a:r>
                    </a:p>
                    <a:p>
                      <a:pPr indent="0" algn="ctr"/>
                      <a:r>
                        <a:rPr lang="pt-BR" sz="1800" b="1" dirty="0">
                          <a:solidFill>
                            <a:schemeClr val="tx1"/>
                          </a:solidFill>
                          <a:effectLst/>
                          <a:latin typeface="+mj-lt"/>
                        </a:rPr>
                        <a:t>(C)</a:t>
                      </a:r>
                    </a:p>
                  </a:txBody>
                  <a:tcPr marL="91439" marR="91439" marT="45716" marB="45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indent="0" algn="ctr"/>
                      <a:r>
                        <a:rPr lang="pt-BR" sz="1800" dirty="0">
                          <a:solidFill>
                            <a:schemeClr val="tx1"/>
                          </a:solidFill>
                          <a:effectLst/>
                          <a:latin typeface="+mj-lt"/>
                        </a:rPr>
                        <a:t>MUNICÍPIO</a:t>
                      </a:r>
                      <a:br>
                        <a:rPr lang="pt-BR" sz="1800" dirty="0">
                          <a:solidFill>
                            <a:schemeClr val="tx1"/>
                          </a:solidFill>
                          <a:effectLst/>
                          <a:latin typeface="+mj-lt"/>
                        </a:rPr>
                      </a:br>
                      <a:r>
                        <a:rPr lang="pt-BR" sz="1800" dirty="0">
                          <a:solidFill>
                            <a:schemeClr val="tx1"/>
                          </a:solidFill>
                          <a:effectLst/>
                          <a:latin typeface="+mj-lt"/>
                        </a:rPr>
                        <a:t>(c=</a:t>
                      </a:r>
                      <a:r>
                        <a:rPr lang="pt-BR" sz="1800" dirty="0" err="1">
                          <a:solidFill>
                            <a:schemeClr val="tx1"/>
                          </a:solidFill>
                          <a:effectLst/>
                          <a:latin typeface="+mj-lt"/>
                        </a:rPr>
                        <a:t>a+b+c</a:t>
                      </a:r>
                      <a:r>
                        <a:rPr lang="pt-BR" sz="1800" dirty="0">
                          <a:solidFill>
                            <a:schemeClr val="tx1"/>
                          </a:solidFill>
                          <a:effectLst/>
                          <a:latin typeface="+mj-lt"/>
                        </a:rPr>
                        <a:t>)</a:t>
                      </a:r>
                      <a:endParaRPr lang="pt-BR" sz="1800" b="1" dirty="0">
                        <a:solidFill>
                          <a:schemeClr val="tx1"/>
                        </a:solidFill>
                        <a:effectLst/>
                        <a:latin typeface="+mj-lt"/>
                      </a:endParaRPr>
                    </a:p>
                  </a:txBody>
                  <a:tcPr marL="91439" marR="91439" marT="45716" marB="45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0"/>
                  </a:ext>
                </a:extLst>
              </a:tr>
              <a:tr h="293454">
                <a:tc>
                  <a:txBody>
                    <a:bodyPr/>
                    <a:lstStyle/>
                    <a:p>
                      <a:pPr algn="ctr" rtl="0" fontAlgn="ctr"/>
                      <a:r>
                        <a:rPr lang="pt-BR" sz="1800" b="0" i="0" u="none" strike="noStrike" dirty="0">
                          <a:solidFill>
                            <a:srgbClr val="000000"/>
                          </a:solidFill>
                          <a:effectLst/>
                          <a:latin typeface="Calibri"/>
                        </a:rPr>
                        <a:t>Janeiro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dirty="0">
                          <a:solidFill>
                            <a:srgbClr val="000000"/>
                          </a:solidFill>
                          <a:effectLst/>
                          <a:latin typeface="Calibri" panose="020F0502020204030204" pitchFamily="34" charset="0"/>
                        </a:rPr>
                        <a:t>2.184.966,19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33"/>
                    </a:solidFill>
                  </a:tcPr>
                </a:tc>
                <a:tc>
                  <a:txBody>
                    <a:bodyPr/>
                    <a:lstStyle/>
                    <a:p>
                      <a:pPr algn="ctr" rtl="0" fontAlgn="b"/>
                      <a:r>
                        <a:rPr lang="pt-BR" sz="1800" b="0" i="0" u="none" strike="noStrike">
                          <a:solidFill>
                            <a:srgbClr val="000000"/>
                          </a:solidFill>
                          <a:effectLst/>
                          <a:latin typeface="Calibri" panose="020F0502020204030204" pitchFamily="34" charset="0"/>
                        </a:rPr>
                        <a:t>83.758,06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33"/>
                    </a:solidFill>
                  </a:tcPr>
                </a:tc>
                <a:tc>
                  <a:txBody>
                    <a:bodyPr/>
                    <a:lstStyle/>
                    <a:p>
                      <a:pPr algn="ctr" rtl="0" fontAlgn="b"/>
                      <a:r>
                        <a:rPr lang="pt-BR" sz="1800" b="0" i="0" u="none" strike="noStrike">
                          <a:solidFill>
                            <a:srgbClr val="000000"/>
                          </a:solidFill>
                          <a:effectLst/>
                          <a:latin typeface="Calibri" panose="020F0502020204030204" pitchFamily="34" charset="0"/>
                        </a:rPr>
                        <a:t>758.634,28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a:solidFill>
                            <a:srgbClr val="000000"/>
                          </a:solidFill>
                          <a:effectLst/>
                          <a:latin typeface="Calibri" panose="020F0502020204030204" pitchFamily="34" charset="0"/>
                        </a:rPr>
                        <a:t>3.027.358,53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33"/>
                    </a:solidFill>
                  </a:tcPr>
                </a:tc>
                <a:extLst>
                  <a:ext uri="{0D108BD9-81ED-4DB2-BD59-A6C34878D82A}">
                    <a16:rowId xmlns:a16="http://schemas.microsoft.com/office/drawing/2014/main" val="10001"/>
                  </a:ext>
                </a:extLst>
              </a:tr>
              <a:tr h="0">
                <a:tc>
                  <a:txBody>
                    <a:bodyPr/>
                    <a:lstStyle/>
                    <a:p>
                      <a:pPr algn="ctr" rtl="0" fontAlgn="ctr"/>
                      <a:r>
                        <a:rPr lang="pt-BR" sz="1800" b="0" i="0" u="none" strike="noStrike" dirty="0">
                          <a:solidFill>
                            <a:srgbClr val="000000"/>
                          </a:solidFill>
                          <a:effectLst/>
                          <a:latin typeface="Calibri"/>
                        </a:rPr>
                        <a:t>Fevereiro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a:solidFill>
                            <a:srgbClr val="000000"/>
                          </a:solidFill>
                          <a:effectLst/>
                          <a:latin typeface="Calibri" panose="020F0502020204030204" pitchFamily="34" charset="0"/>
                        </a:rPr>
                        <a:t>4.820.132,35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a:solidFill>
                            <a:srgbClr val="000000"/>
                          </a:solidFill>
                          <a:effectLst/>
                          <a:latin typeface="Calibri" panose="020F0502020204030204" pitchFamily="34" charset="0"/>
                        </a:rPr>
                        <a:t>87.748,19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a:solidFill>
                            <a:srgbClr val="000000"/>
                          </a:solidFill>
                          <a:effectLst/>
                          <a:latin typeface="Calibri" panose="020F0502020204030204" pitchFamily="34" charset="0"/>
                        </a:rPr>
                        <a:t>115.702,24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33"/>
                    </a:solidFill>
                  </a:tcPr>
                </a:tc>
                <a:tc>
                  <a:txBody>
                    <a:bodyPr/>
                    <a:lstStyle/>
                    <a:p>
                      <a:pPr algn="ctr" rtl="0" fontAlgn="b"/>
                      <a:r>
                        <a:rPr lang="pt-BR" sz="1800" b="0" i="0" u="none" strike="noStrike">
                          <a:solidFill>
                            <a:srgbClr val="000000"/>
                          </a:solidFill>
                          <a:effectLst/>
                          <a:latin typeface="Calibri" panose="020F0502020204030204" pitchFamily="34" charset="0"/>
                        </a:rPr>
                        <a:t>5.023.582,78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293454">
                <a:tc>
                  <a:txBody>
                    <a:bodyPr/>
                    <a:lstStyle/>
                    <a:p>
                      <a:pPr algn="ctr" rtl="0" fontAlgn="ctr"/>
                      <a:r>
                        <a:rPr lang="pt-BR" sz="1800" b="0" i="0" u="none" strike="noStrike" dirty="0">
                          <a:solidFill>
                            <a:srgbClr val="000000"/>
                          </a:solidFill>
                          <a:effectLst/>
                          <a:latin typeface="Calibri"/>
                        </a:rPr>
                        <a:t>Março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a:solidFill>
                            <a:srgbClr val="000000"/>
                          </a:solidFill>
                          <a:effectLst/>
                          <a:latin typeface="Calibri" panose="020F0502020204030204" pitchFamily="34" charset="0"/>
                        </a:rPr>
                        <a:t>4.017.172,31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a:solidFill>
                            <a:srgbClr val="000000"/>
                          </a:solidFill>
                          <a:effectLst/>
                          <a:latin typeface="Calibri" panose="020F0502020204030204" pitchFamily="34" charset="0"/>
                        </a:rPr>
                        <a:t>102.019,65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a:solidFill>
                            <a:srgbClr val="000000"/>
                          </a:solidFill>
                          <a:effectLst/>
                          <a:latin typeface="Calibri" panose="020F0502020204030204" pitchFamily="34" charset="0"/>
                        </a:rPr>
                        <a:t>889.619,57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a:solidFill>
                            <a:srgbClr val="000000"/>
                          </a:solidFill>
                          <a:effectLst/>
                          <a:latin typeface="Calibri" panose="020F0502020204030204" pitchFamily="34" charset="0"/>
                        </a:rPr>
                        <a:t>5.008.811,53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293454">
                <a:tc>
                  <a:txBody>
                    <a:bodyPr/>
                    <a:lstStyle/>
                    <a:p>
                      <a:pPr algn="ctr" rtl="0" fontAlgn="ctr"/>
                      <a:r>
                        <a:rPr lang="pt-BR" sz="1800" b="0" i="0" u="none" strike="noStrike" dirty="0">
                          <a:solidFill>
                            <a:srgbClr val="000000"/>
                          </a:solidFill>
                          <a:effectLst/>
                          <a:latin typeface="Calibri"/>
                        </a:rPr>
                        <a:t>Abril</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a:solidFill>
                            <a:srgbClr val="000000"/>
                          </a:solidFill>
                          <a:effectLst/>
                          <a:latin typeface="Calibri" panose="020F0502020204030204" pitchFamily="34" charset="0"/>
                        </a:rPr>
                        <a:t>5.437.453,74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a:solidFill>
                            <a:srgbClr val="000000"/>
                          </a:solidFill>
                          <a:effectLst/>
                          <a:latin typeface="Calibri" panose="020F0502020204030204" pitchFamily="34" charset="0"/>
                        </a:rPr>
                        <a:t>100.691,30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a:solidFill>
                            <a:srgbClr val="000000"/>
                          </a:solidFill>
                          <a:effectLst/>
                          <a:latin typeface="Calibri" panose="020F0502020204030204" pitchFamily="34" charset="0"/>
                        </a:rPr>
                        <a:t>904.739,83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a:solidFill>
                            <a:srgbClr val="000000"/>
                          </a:solidFill>
                          <a:effectLst/>
                          <a:latin typeface="Calibri" panose="020F0502020204030204" pitchFamily="34" charset="0"/>
                        </a:rPr>
                        <a:t>6.442.884,87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293454">
                <a:tc>
                  <a:txBody>
                    <a:bodyPr/>
                    <a:lstStyle/>
                    <a:p>
                      <a:pPr algn="ctr" rtl="0" fontAlgn="ctr"/>
                      <a:r>
                        <a:rPr lang="pt-BR" sz="1800" b="1" i="0" u="none" strike="noStrike" dirty="0">
                          <a:solidFill>
                            <a:srgbClr val="000000"/>
                          </a:solidFill>
                          <a:effectLst/>
                          <a:latin typeface="Calibri" panose="020F0502020204030204" pitchFamily="34" charset="0"/>
                        </a:rPr>
                        <a:t>Total 1º</a:t>
                      </a:r>
                      <a:r>
                        <a:rPr lang="pt-BR" sz="1800" b="1" i="0" u="none" strike="noStrike" baseline="0" dirty="0">
                          <a:solidFill>
                            <a:srgbClr val="000000"/>
                          </a:solidFill>
                          <a:effectLst/>
                          <a:latin typeface="Calibri" panose="020F0502020204030204" pitchFamily="34" charset="0"/>
                        </a:rPr>
                        <a:t> quadrimestre</a:t>
                      </a:r>
                      <a:endParaRPr lang="pt-BR" sz="1800" b="1"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16.459.724,59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374.217,20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2.668.695,92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19.502.637,71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910802202"/>
                  </a:ext>
                </a:extLst>
              </a:tr>
              <a:tr h="293454">
                <a:tc>
                  <a:txBody>
                    <a:bodyPr/>
                    <a:lstStyle/>
                    <a:p>
                      <a:pPr algn="ctr" rtl="0" fontAlgn="ctr"/>
                      <a:r>
                        <a:rPr lang="pt-BR" sz="1800" b="0" i="0" u="none" strike="noStrike">
                          <a:solidFill>
                            <a:srgbClr val="000000"/>
                          </a:solidFill>
                          <a:effectLst/>
                          <a:latin typeface="Calibri" panose="020F0502020204030204" pitchFamily="34" charset="0"/>
                        </a:rPr>
                        <a:t>Maio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5.772.517,76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115.532,55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982.116,50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6.870.166,81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92089096"/>
                  </a:ext>
                </a:extLst>
              </a:tr>
              <a:tr h="293454">
                <a:tc>
                  <a:txBody>
                    <a:bodyPr/>
                    <a:lstStyle/>
                    <a:p>
                      <a:pPr algn="ctr" rtl="0" fontAlgn="ctr"/>
                      <a:r>
                        <a:rPr lang="pt-BR" sz="1800" b="0" i="0" u="none" strike="noStrike">
                          <a:solidFill>
                            <a:srgbClr val="000000"/>
                          </a:solidFill>
                          <a:effectLst/>
                          <a:latin typeface="Calibri" panose="020F0502020204030204" pitchFamily="34" charset="0"/>
                        </a:rPr>
                        <a:t>Junho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6.470.347,68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114.502,57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950.562,89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7.535.413,14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19357817"/>
                  </a:ext>
                </a:extLst>
              </a:tr>
              <a:tr h="293454">
                <a:tc>
                  <a:txBody>
                    <a:bodyPr/>
                    <a:lstStyle/>
                    <a:p>
                      <a:pPr algn="ctr" rtl="0" fontAlgn="ctr"/>
                      <a:r>
                        <a:rPr lang="pt-BR" sz="1800" b="0" i="0" u="none" strike="noStrike">
                          <a:solidFill>
                            <a:srgbClr val="000000"/>
                          </a:solidFill>
                          <a:effectLst/>
                          <a:latin typeface="Calibri" panose="020F0502020204030204" pitchFamily="34" charset="0"/>
                        </a:rPr>
                        <a:t>Julho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5.106.881,62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105.041,65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953.352,36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6.165.275,63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25088087"/>
                  </a:ext>
                </a:extLst>
              </a:tr>
              <a:tr h="293454">
                <a:tc>
                  <a:txBody>
                    <a:bodyPr/>
                    <a:lstStyle/>
                    <a:p>
                      <a:pPr algn="ctr" rtl="0" fontAlgn="ctr"/>
                      <a:r>
                        <a:rPr lang="pt-BR" sz="1800" b="0" i="0" u="none" strike="noStrike" dirty="0">
                          <a:solidFill>
                            <a:srgbClr val="000000"/>
                          </a:solidFill>
                          <a:effectLst/>
                          <a:latin typeface="Calibri" panose="020F0502020204030204" pitchFamily="34" charset="0"/>
                        </a:rPr>
                        <a:t>Agosto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5.869.406,46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113.948,90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969.624,21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6.952.979,57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5085867"/>
                  </a:ext>
                </a:extLst>
              </a:tr>
              <a:tr h="293454">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pt-BR" sz="1800" b="1" i="0" u="none" strike="noStrike" dirty="0">
                          <a:solidFill>
                            <a:srgbClr val="000000"/>
                          </a:solidFill>
                          <a:effectLst/>
                          <a:latin typeface="Calibri" panose="020F0502020204030204" pitchFamily="34" charset="0"/>
                        </a:rPr>
                        <a:t>Total 2º</a:t>
                      </a:r>
                      <a:r>
                        <a:rPr lang="pt-BR" sz="1800" b="1" i="0" u="none" strike="noStrike" baseline="0" dirty="0">
                          <a:solidFill>
                            <a:srgbClr val="000000"/>
                          </a:solidFill>
                          <a:effectLst/>
                          <a:latin typeface="Calibri" panose="020F0502020204030204" pitchFamily="34" charset="0"/>
                        </a:rPr>
                        <a:t> quadrimestre</a:t>
                      </a:r>
                      <a:endParaRPr lang="pt-BR" sz="1800" b="1"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23.219.153,52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449.025,67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3.855.655,96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27.523.835,15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409815377"/>
                  </a:ext>
                </a:extLst>
              </a:tr>
              <a:tr h="293454">
                <a:tc>
                  <a:txBody>
                    <a:bodyPr/>
                    <a:lstStyle/>
                    <a:p>
                      <a:pPr algn="ctr" rtl="0" fontAlgn="ctr"/>
                      <a:r>
                        <a:rPr lang="pt-BR" sz="1800" b="0" i="0" u="none" strike="noStrike">
                          <a:solidFill>
                            <a:srgbClr val="000000"/>
                          </a:solidFill>
                          <a:effectLst/>
                          <a:latin typeface="Calibri" panose="020F0502020204030204" pitchFamily="34" charset="0"/>
                        </a:rPr>
                        <a:t>Setembro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6.905.103,25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264.793,72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C80"/>
                    </a:solidFill>
                  </a:tcPr>
                </a:tc>
                <a:tc>
                  <a:txBody>
                    <a:bodyPr/>
                    <a:lstStyle/>
                    <a:p>
                      <a:pPr algn="ctr" rtl="0" fontAlgn="b"/>
                      <a:r>
                        <a:rPr lang="pt-BR" sz="1800" b="0" i="0" u="none" strike="noStrike">
                          <a:solidFill>
                            <a:srgbClr val="000000"/>
                          </a:solidFill>
                          <a:effectLst/>
                          <a:latin typeface="Calibri" panose="020F0502020204030204" pitchFamily="34" charset="0"/>
                        </a:rPr>
                        <a:t>962.555,18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8.132.452,15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32508125"/>
                  </a:ext>
                </a:extLst>
              </a:tr>
              <a:tr h="293454">
                <a:tc>
                  <a:txBody>
                    <a:bodyPr/>
                    <a:lstStyle/>
                    <a:p>
                      <a:pPr algn="ctr" rtl="0" fontAlgn="ctr"/>
                      <a:r>
                        <a:rPr lang="pt-BR" sz="1800" b="0" i="0" u="none" strike="noStrike">
                          <a:solidFill>
                            <a:srgbClr val="000000"/>
                          </a:solidFill>
                          <a:effectLst/>
                          <a:latin typeface="Calibri" panose="020F0502020204030204" pitchFamily="34" charset="0"/>
                        </a:rPr>
                        <a:t>Outubro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7.034.239,57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107.692,74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985.559,76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8.127.492,07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82800377"/>
                  </a:ext>
                </a:extLst>
              </a:tr>
              <a:tr h="293454">
                <a:tc>
                  <a:txBody>
                    <a:bodyPr/>
                    <a:lstStyle/>
                    <a:p>
                      <a:pPr algn="ctr" rtl="0" fontAlgn="ctr"/>
                      <a:r>
                        <a:rPr lang="pt-BR" sz="1800" b="0" i="0" u="none" strike="noStrike">
                          <a:solidFill>
                            <a:srgbClr val="000000"/>
                          </a:solidFill>
                          <a:effectLst/>
                          <a:latin typeface="Calibri" panose="020F0502020204030204" pitchFamily="34" charset="0"/>
                        </a:rPr>
                        <a:t>Novembro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5.751.452,74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143.999,45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1.013.177,03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6.908.629,22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64368686"/>
                  </a:ext>
                </a:extLst>
              </a:tr>
              <a:tr h="293454">
                <a:tc>
                  <a:txBody>
                    <a:bodyPr/>
                    <a:lstStyle/>
                    <a:p>
                      <a:pPr algn="ctr" rtl="0" fontAlgn="ctr"/>
                      <a:r>
                        <a:rPr lang="pt-BR" sz="1800" b="0" i="0" u="none" strike="noStrike" dirty="0">
                          <a:solidFill>
                            <a:srgbClr val="000000"/>
                          </a:solidFill>
                          <a:effectLst/>
                          <a:latin typeface="Calibri" panose="020F0502020204030204" pitchFamily="34" charset="0"/>
                        </a:rPr>
                        <a:t>Dezembro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10.391.832,07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C80"/>
                    </a:solidFill>
                  </a:tcPr>
                </a:tc>
                <a:tc>
                  <a:txBody>
                    <a:bodyPr/>
                    <a:lstStyle/>
                    <a:p>
                      <a:pPr algn="ctr" rtl="0" fontAlgn="b"/>
                      <a:r>
                        <a:rPr lang="pt-BR" sz="1800" b="0" i="0" u="none" strike="noStrike">
                          <a:solidFill>
                            <a:srgbClr val="000000"/>
                          </a:solidFill>
                          <a:effectLst/>
                          <a:latin typeface="Calibri" panose="020F0502020204030204" pitchFamily="34" charset="0"/>
                        </a:rPr>
                        <a:t>154.770,50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2.985.229,06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C80"/>
                    </a:solidFill>
                  </a:tcPr>
                </a:tc>
                <a:tc>
                  <a:txBody>
                    <a:bodyPr/>
                    <a:lstStyle/>
                    <a:p>
                      <a:pPr algn="ctr" rtl="0" fontAlgn="b"/>
                      <a:r>
                        <a:rPr lang="pt-BR" sz="1800" b="0" i="0" u="none" strike="noStrike">
                          <a:solidFill>
                            <a:srgbClr val="000000"/>
                          </a:solidFill>
                          <a:effectLst/>
                          <a:latin typeface="Calibri" panose="020F0502020204030204" pitchFamily="34" charset="0"/>
                        </a:rPr>
                        <a:t>13.531.831,63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C80"/>
                    </a:solidFill>
                  </a:tcPr>
                </a:tc>
                <a:extLst>
                  <a:ext uri="{0D108BD9-81ED-4DB2-BD59-A6C34878D82A}">
                    <a16:rowId xmlns:a16="http://schemas.microsoft.com/office/drawing/2014/main" val="707326743"/>
                  </a:ext>
                </a:extLst>
              </a:tr>
              <a:tr h="293454">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pt-BR" sz="1800" b="1" i="0" u="none" strike="noStrike" dirty="0">
                          <a:solidFill>
                            <a:srgbClr val="000000"/>
                          </a:solidFill>
                          <a:effectLst/>
                          <a:latin typeface="Calibri" panose="020F0502020204030204" pitchFamily="34" charset="0"/>
                        </a:rPr>
                        <a:t>Total 3º</a:t>
                      </a:r>
                      <a:r>
                        <a:rPr lang="pt-BR" sz="1800" b="1" i="0" u="none" strike="noStrike" baseline="0" dirty="0">
                          <a:solidFill>
                            <a:srgbClr val="000000"/>
                          </a:solidFill>
                          <a:effectLst/>
                          <a:latin typeface="Calibri" panose="020F0502020204030204" pitchFamily="34" charset="0"/>
                        </a:rPr>
                        <a:t> quadrimestre</a:t>
                      </a:r>
                      <a:endParaRPr lang="pt-BR" sz="1800" b="1"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30.082.627,63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671.256,41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5.946.521,03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36.700.405,07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860987209"/>
                  </a:ext>
                </a:extLst>
              </a:tr>
              <a:tr h="293454">
                <a:tc>
                  <a:txBody>
                    <a:bodyPr/>
                    <a:lstStyle/>
                    <a:p>
                      <a:pPr algn="ctr" rtl="0" fontAlgn="ctr"/>
                      <a:r>
                        <a:rPr lang="pt-BR" sz="1800" b="1" i="0" u="none" strike="noStrike" dirty="0">
                          <a:solidFill>
                            <a:srgbClr val="000000"/>
                          </a:solidFill>
                          <a:effectLst/>
                          <a:latin typeface="Calibri" panose="020F0502020204030204" pitchFamily="34" charset="0"/>
                        </a:rPr>
                        <a:t>Total</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69.761.505,74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1.494.499,28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12.470.872,91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dirty="0">
                          <a:solidFill>
                            <a:srgbClr val="000000"/>
                          </a:solidFill>
                          <a:effectLst/>
                          <a:latin typeface="Calibri" panose="020F0502020204030204" pitchFamily="34" charset="0"/>
                        </a:rPr>
                        <a:t>83.726.877,93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2194395760"/>
                  </a:ext>
                </a:extLst>
              </a:tr>
            </a:tbl>
          </a:graphicData>
        </a:graphic>
      </p:graphicFrame>
    </p:spTree>
    <p:extLst>
      <p:ext uri="{BB962C8B-B14F-4D97-AF65-F5344CB8AC3E}">
        <p14:creationId xmlns:p14="http://schemas.microsoft.com/office/powerpoint/2010/main" val="2261998585"/>
      </p:ext>
    </p:extLst>
  </p:cSld>
  <p:clrMapOvr>
    <a:masterClrMapping/>
  </p:clrMapOvr>
  <p:transition>
    <p:plus/>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Gráfico 5"/>
          <p:cNvGraphicFramePr/>
          <p:nvPr>
            <p:extLst>
              <p:ext uri="{D42A27DB-BD31-4B8C-83A1-F6EECF244321}">
                <p14:modId xmlns:p14="http://schemas.microsoft.com/office/powerpoint/2010/main" val="2763957993"/>
              </p:ext>
            </p:extLst>
          </p:nvPr>
        </p:nvGraphicFramePr>
        <p:xfrm>
          <a:off x="0" y="2088232"/>
          <a:ext cx="9144000" cy="4725144"/>
        </p:xfrm>
        <a:graphic>
          <a:graphicData uri="http://schemas.openxmlformats.org/drawingml/2006/chart">
            <c:chart xmlns:c="http://schemas.openxmlformats.org/drawingml/2006/chart" xmlns:r="http://schemas.openxmlformats.org/officeDocument/2006/relationships" r:id="rId2"/>
          </a:graphicData>
        </a:graphic>
      </p:graphicFrame>
      <p:sp>
        <p:nvSpPr>
          <p:cNvPr id="2" name="Rectangle 4">
            <a:extLst>
              <a:ext uri="{FF2B5EF4-FFF2-40B4-BE49-F238E27FC236}">
                <a16:creationId xmlns:a16="http://schemas.microsoft.com/office/drawing/2014/main" id="{775DB4C9-155A-4C0D-86C1-4441FF14F754}"/>
              </a:ext>
            </a:extLst>
          </p:cNvPr>
          <p:cNvSpPr txBox="1">
            <a:spLocks/>
          </p:cNvSpPr>
          <p:nvPr/>
        </p:nvSpPr>
        <p:spPr>
          <a:xfrm>
            <a:off x="77355" y="1102840"/>
            <a:ext cx="9143999" cy="908050"/>
          </a:xfrm>
          <a:prstGeom prst="rect">
            <a:avLst/>
          </a:prstGeom>
        </p:spPr>
        <p:txBody>
          <a:bodyPr/>
          <a:lstStyle/>
          <a:p>
            <a:pPr algn="ctr" fontAlgn="auto">
              <a:spcBef>
                <a:spcPts val="0"/>
              </a:spcBef>
              <a:spcAft>
                <a:spcPts val="0"/>
              </a:spcAft>
              <a:defRPr/>
            </a:pPr>
            <a:r>
              <a:rPr lang="pt-BR" sz="3200" b="1" dirty="0">
                <a:latin typeface="+mj-lt"/>
              </a:rPr>
              <a:t>Gráfico Despesa Liquidada</a:t>
            </a:r>
          </a:p>
          <a:p>
            <a:pPr algn="ctr">
              <a:defRPr/>
            </a:pPr>
            <a:r>
              <a:rPr lang="pt-BR" sz="3200" b="1" dirty="0">
                <a:latin typeface="+mj-lt"/>
                <a:ea typeface="+mj-ea"/>
                <a:cs typeface="+mj-cs"/>
              </a:rPr>
              <a:t>Janeiro a Dezembro de 2025</a:t>
            </a:r>
            <a:endParaRPr lang="pt-BR" sz="3200" b="1" dirty="0">
              <a:latin typeface="+mj-lt"/>
            </a:endParaRPr>
          </a:p>
        </p:txBody>
      </p:sp>
      <p:sp>
        <p:nvSpPr>
          <p:cNvPr id="7" name="Retângulo 6"/>
          <p:cNvSpPr/>
          <p:nvPr/>
        </p:nvSpPr>
        <p:spPr>
          <a:xfrm>
            <a:off x="8316416" y="2636912"/>
            <a:ext cx="648072" cy="2947614"/>
          </a:xfrm>
          <a:prstGeom prst="rect">
            <a:avLst/>
          </a:prstGeom>
          <a:noFill/>
          <a:ln w="76200">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8" name="Retângulo 7"/>
          <p:cNvSpPr/>
          <p:nvPr/>
        </p:nvSpPr>
        <p:spPr>
          <a:xfrm>
            <a:off x="1769244" y="2692400"/>
            <a:ext cx="642516" cy="2887412"/>
          </a:xfrm>
          <a:prstGeom prst="rect">
            <a:avLst/>
          </a:prstGeom>
          <a:noFill/>
          <a:ln w="76200">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383244960"/>
      </p:ext>
    </p:extLst>
  </p:cSld>
  <p:clrMapOvr>
    <a:masterClrMapping/>
  </p:clrMapOvr>
  <p:transition>
    <p:plus/>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7434845E-ECC6-4887-B75E-B6DDC966F256}"/>
              </a:ext>
            </a:extLst>
          </p:cNvPr>
          <p:cNvSpPr txBox="1">
            <a:spLocks/>
          </p:cNvSpPr>
          <p:nvPr/>
        </p:nvSpPr>
        <p:spPr>
          <a:xfrm>
            <a:off x="30212" y="836749"/>
            <a:ext cx="9113788" cy="432011"/>
          </a:xfrm>
          <a:prstGeom prst="rect">
            <a:avLst/>
          </a:prstGeom>
        </p:spPr>
        <p:txBody>
          <a:bodyPr/>
          <a:lstStyle/>
          <a:p>
            <a:pPr algn="ctr" fontAlgn="auto">
              <a:spcBef>
                <a:spcPts val="0"/>
              </a:spcBef>
              <a:spcAft>
                <a:spcPts val="0"/>
              </a:spcAft>
              <a:defRPr/>
            </a:pPr>
            <a:r>
              <a:rPr lang="pt-BR" sz="2800" b="1" dirty="0">
                <a:latin typeface="+mj-lt"/>
                <a:ea typeface="+mj-ea"/>
                <a:cs typeface="+mj-cs"/>
              </a:rPr>
              <a:t>Despesa Paga  - Janeiro a Dezembro de 2025</a:t>
            </a:r>
          </a:p>
        </p:txBody>
      </p:sp>
      <p:graphicFrame>
        <p:nvGraphicFramePr>
          <p:cNvPr id="3" name="Espaço Reservado para Conteúdo 5">
            <a:extLst>
              <a:ext uri="{FF2B5EF4-FFF2-40B4-BE49-F238E27FC236}">
                <a16:creationId xmlns:a16="http://schemas.microsoft.com/office/drawing/2014/main" id="{D96E725E-D0A5-D02F-5805-6914A8DCF2A4}"/>
              </a:ext>
            </a:extLst>
          </p:cNvPr>
          <p:cNvGraphicFramePr>
            <a:graphicFrameLocks/>
          </p:cNvGraphicFramePr>
          <p:nvPr>
            <p:extLst>
              <p:ext uri="{D42A27DB-BD31-4B8C-83A1-F6EECF244321}">
                <p14:modId xmlns:p14="http://schemas.microsoft.com/office/powerpoint/2010/main" val="2017087827"/>
              </p:ext>
            </p:extLst>
          </p:nvPr>
        </p:nvGraphicFramePr>
        <p:xfrm>
          <a:off x="165111" y="1412776"/>
          <a:ext cx="8843989" cy="5347395"/>
        </p:xfrm>
        <a:graphic>
          <a:graphicData uri="http://schemas.openxmlformats.org/drawingml/2006/table">
            <a:tbl>
              <a:tblPr firstRow="1" bandRow="1">
                <a:tableStyleId>{B301B821-A1FF-4177-AEE7-76D212191A09}</a:tableStyleId>
              </a:tblPr>
              <a:tblGrid>
                <a:gridCol w="2334771">
                  <a:extLst>
                    <a:ext uri="{9D8B030D-6E8A-4147-A177-3AD203B41FA5}">
                      <a16:colId xmlns:a16="http://schemas.microsoft.com/office/drawing/2014/main" val="20000"/>
                    </a:ext>
                  </a:extLst>
                </a:gridCol>
                <a:gridCol w="1627304">
                  <a:extLst>
                    <a:ext uri="{9D8B030D-6E8A-4147-A177-3AD203B41FA5}">
                      <a16:colId xmlns:a16="http://schemas.microsoft.com/office/drawing/2014/main" val="20001"/>
                    </a:ext>
                  </a:extLst>
                </a:gridCol>
                <a:gridCol w="1562212">
                  <a:extLst>
                    <a:ext uri="{9D8B030D-6E8A-4147-A177-3AD203B41FA5}">
                      <a16:colId xmlns:a16="http://schemas.microsoft.com/office/drawing/2014/main" val="20003"/>
                    </a:ext>
                  </a:extLst>
                </a:gridCol>
                <a:gridCol w="1659851">
                  <a:extLst>
                    <a:ext uri="{9D8B030D-6E8A-4147-A177-3AD203B41FA5}">
                      <a16:colId xmlns:a16="http://schemas.microsoft.com/office/drawing/2014/main" val="20004"/>
                    </a:ext>
                  </a:extLst>
                </a:gridCol>
                <a:gridCol w="1659851">
                  <a:extLst>
                    <a:ext uri="{9D8B030D-6E8A-4147-A177-3AD203B41FA5}">
                      <a16:colId xmlns:a16="http://schemas.microsoft.com/office/drawing/2014/main" val="20002"/>
                    </a:ext>
                  </a:extLst>
                </a:gridCol>
              </a:tblGrid>
              <a:tr h="661740">
                <a:tc>
                  <a:txBody>
                    <a:bodyPr/>
                    <a:lstStyle/>
                    <a:p>
                      <a:pPr indent="0" algn="ctr"/>
                      <a:endParaRPr lang="pt-BR" sz="1800" b="1" dirty="0">
                        <a:solidFill>
                          <a:schemeClr val="tx1"/>
                        </a:solidFill>
                        <a:effectLst/>
                        <a:latin typeface="+mj-lt"/>
                      </a:endParaRPr>
                    </a:p>
                  </a:txBody>
                  <a:tcPr marL="91439" marR="91439" marT="45716" marB="45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BR" sz="1800" dirty="0">
                          <a:solidFill>
                            <a:schemeClr val="tx1"/>
                          </a:solidFill>
                          <a:effectLst/>
                          <a:latin typeface="+mj-lt"/>
                        </a:rPr>
                        <a:t>PREFEITURA</a:t>
                      </a:r>
                      <a:br>
                        <a:rPr lang="pt-BR" sz="1800" dirty="0">
                          <a:solidFill>
                            <a:schemeClr val="tx1"/>
                          </a:solidFill>
                          <a:effectLst/>
                          <a:latin typeface="+mj-lt"/>
                        </a:rPr>
                      </a:br>
                      <a:r>
                        <a:rPr lang="pt-BR" sz="1800" dirty="0">
                          <a:solidFill>
                            <a:schemeClr val="tx1"/>
                          </a:solidFill>
                          <a:effectLst/>
                          <a:latin typeface="+mj-lt"/>
                        </a:rPr>
                        <a:t>(a)</a:t>
                      </a:r>
                      <a:endParaRPr lang="pt-BR" sz="1800" b="1" dirty="0">
                        <a:solidFill>
                          <a:schemeClr val="tx1"/>
                        </a:solidFill>
                        <a:effectLst/>
                        <a:latin typeface="+mj-lt"/>
                      </a:endParaRPr>
                    </a:p>
                  </a:txBody>
                  <a:tcPr marL="91439" marR="91439" marT="45716" marB="45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indent="0" algn="ctr"/>
                      <a:r>
                        <a:rPr lang="pt-BR" sz="1800" b="1" dirty="0">
                          <a:solidFill>
                            <a:schemeClr val="tx1"/>
                          </a:solidFill>
                          <a:effectLst/>
                          <a:latin typeface="+mj-lt"/>
                        </a:rPr>
                        <a:t>CÂMARA</a:t>
                      </a:r>
                    </a:p>
                    <a:p>
                      <a:pPr indent="0" algn="ctr"/>
                      <a:r>
                        <a:rPr lang="pt-BR" sz="1800" b="1" dirty="0">
                          <a:solidFill>
                            <a:schemeClr val="tx1"/>
                          </a:solidFill>
                          <a:effectLst/>
                          <a:latin typeface="+mj-lt"/>
                        </a:rPr>
                        <a:t>(b)</a:t>
                      </a:r>
                    </a:p>
                  </a:txBody>
                  <a:tcPr marL="91439" marR="91439" marT="45716" marB="45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indent="0" algn="ctr"/>
                      <a:r>
                        <a:rPr lang="pt-BR" sz="1800" b="1" dirty="0">
                          <a:solidFill>
                            <a:schemeClr val="tx1"/>
                          </a:solidFill>
                          <a:effectLst/>
                          <a:latin typeface="+mj-lt"/>
                        </a:rPr>
                        <a:t>IPAM</a:t>
                      </a:r>
                    </a:p>
                    <a:p>
                      <a:pPr indent="0" algn="ctr"/>
                      <a:r>
                        <a:rPr lang="pt-BR" sz="1800" b="1" dirty="0">
                          <a:solidFill>
                            <a:schemeClr val="tx1"/>
                          </a:solidFill>
                          <a:effectLst/>
                          <a:latin typeface="+mj-lt"/>
                        </a:rPr>
                        <a:t>(C)</a:t>
                      </a:r>
                    </a:p>
                  </a:txBody>
                  <a:tcPr marL="91439" marR="91439" marT="45716" marB="45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indent="0" algn="ctr"/>
                      <a:r>
                        <a:rPr lang="pt-BR" sz="1800" dirty="0">
                          <a:solidFill>
                            <a:schemeClr val="tx1"/>
                          </a:solidFill>
                          <a:effectLst/>
                          <a:latin typeface="+mj-lt"/>
                        </a:rPr>
                        <a:t>MUNICÍPIO</a:t>
                      </a:r>
                      <a:br>
                        <a:rPr lang="pt-BR" sz="1800" dirty="0">
                          <a:solidFill>
                            <a:schemeClr val="tx1"/>
                          </a:solidFill>
                          <a:effectLst/>
                          <a:latin typeface="+mj-lt"/>
                        </a:rPr>
                      </a:br>
                      <a:r>
                        <a:rPr lang="pt-BR" sz="1800" dirty="0">
                          <a:solidFill>
                            <a:schemeClr val="tx1"/>
                          </a:solidFill>
                          <a:effectLst/>
                          <a:latin typeface="+mj-lt"/>
                        </a:rPr>
                        <a:t>(c=</a:t>
                      </a:r>
                      <a:r>
                        <a:rPr lang="pt-BR" sz="1800" dirty="0" err="1">
                          <a:solidFill>
                            <a:schemeClr val="tx1"/>
                          </a:solidFill>
                          <a:effectLst/>
                          <a:latin typeface="+mj-lt"/>
                        </a:rPr>
                        <a:t>a+b+c</a:t>
                      </a:r>
                      <a:r>
                        <a:rPr lang="pt-BR" sz="1800" dirty="0">
                          <a:solidFill>
                            <a:schemeClr val="tx1"/>
                          </a:solidFill>
                          <a:effectLst/>
                          <a:latin typeface="+mj-lt"/>
                        </a:rPr>
                        <a:t>)</a:t>
                      </a:r>
                      <a:endParaRPr lang="pt-BR" sz="1800" b="1" dirty="0">
                        <a:solidFill>
                          <a:schemeClr val="tx1"/>
                        </a:solidFill>
                        <a:effectLst/>
                        <a:latin typeface="+mj-lt"/>
                      </a:endParaRPr>
                    </a:p>
                  </a:txBody>
                  <a:tcPr marL="91439" marR="91439" marT="45716" marB="45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0"/>
                  </a:ext>
                </a:extLst>
              </a:tr>
              <a:tr h="293454">
                <a:tc>
                  <a:txBody>
                    <a:bodyPr/>
                    <a:lstStyle/>
                    <a:p>
                      <a:pPr algn="ctr" rtl="0" fontAlgn="ctr"/>
                      <a:r>
                        <a:rPr lang="pt-BR" sz="1800" b="0" i="0" u="none" strike="noStrike" dirty="0">
                          <a:solidFill>
                            <a:srgbClr val="000000"/>
                          </a:solidFill>
                          <a:effectLst/>
                          <a:latin typeface="Calibri"/>
                        </a:rPr>
                        <a:t>Janeiro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dirty="0">
                          <a:solidFill>
                            <a:srgbClr val="000000"/>
                          </a:solidFill>
                          <a:effectLst/>
                          <a:latin typeface="Calibri" panose="020F0502020204030204" pitchFamily="34" charset="0"/>
                        </a:rPr>
                        <a:t>521.327,58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33"/>
                    </a:solidFill>
                  </a:tcPr>
                </a:tc>
                <a:tc>
                  <a:txBody>
                    <a:bodyPr/>
                    <a:lstStyle/>
                    <a:p>
                      <a:pPr algn="ctr" rtl="0" fontAlgn="b"/>
                      <a:r>
                        <a:rPr lang="pt-BR" sz="1800" b="0" i="0" u="none" strike="noStrike">
                          <a:solidFill>
                            <a:srgbClr val="000000"/>
                          </a:solidFill>
                          <a:effectLst/>
                          <a:latin typeface="Calibri" panose="020F0502020204030204" pitchFamily="34" charset="0"/>
                        </a:rPr>
                        <a:t>64.820,14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33"/>
                    </a:solidFill>
                  </a:tcPr>
                </a:tc>
                <a:tc>
                  <a:txBody>
                    <a:bodyPr/>
                    <a:lstStyle/>
                    <a:p>
                      <a:pPr algn="ctr" rtl="0" fontAlgn="b"/>
                      <a:r>
                        <a:rPr lang="pt-BR" sz="1800" b="0" i="0" u="none" strike="noStrike">
                          <a:solidFill>
                            <a:srgbClr val="000000"/>
                          </a:solidFill>
                          <a:effectLst/>
                          <a:latin typeface="Calibri" panose="020F0502020204030204" pitchFamily="34" charset="0"/>
                        </a:rPr>
                        <a:t>7.709,32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33"/>
                    </a:solidFill>
                  </a:tcPr>
                </a:tc>
                <a:tc>
                  <a:txBody>
                    <a:bodyPr/>
                    <a:lstStyle/>
                    <a:p>
                      <a:pPr algn="ctr" rtl="0" fontAlgn="b"/>
                      <a:r>
                        <a:rPr lang="pt-BR" sz="1800" b="0" i="0" u="none" strike="noStrike">
                          <a:solidFill>
                            <a:srgbClr val="000000"/>
                          </a:solidFill>
                          <a:effectLst/>
                          <a:latin typeface="Calibri" panose="020F0502020204030204" pitchFamily="34" charset="0"/>
                        </a:rPr>
                        <a:t>593.857,04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33CC33"/>
                    </a:solidFill>
                  </a:tcPr>
                </a:tc>
                <a:extLst>
                  <a:ext uri="{0D108BD9-81ED-4DB2-BD59-A6C34878D82A}">
                    <a16:rowId xmlns:a16="http://schemas.microsoft.com/office/drawing/2014/main" val="10001"/>
                  </a:ext>
                </a:extLst>
              </a:tr>
              <a:tr h="0">
                <a:tc>
                  <a:txBody>
                    <a:bodyPr/>
                    <a:lstStyle/>
                    <a:p>
                      <a:pPr algn="ctr" rtl="0" fontAlgn="ctr"/>
                      <a:r>
                        <a:rPr lang="pt-BR" sz="1800" b="0" i="0" u="none" strike="noStrike" dirty="0">
                          <a:solidFill>
                            <a:srgbClr val="000000"/>
                          </a:solidFill>
                          <a:effectLst/>
                          <a:latin typeface="Calibri"/>
                        </a:rPr>
                        <a:t>Fevereiro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a:solidFill>
                            <a:srgbClr val="000000"/>
                          </a:solidFill>
                          <a:effectLst/>
                          <a:latin typeface="Calibri" panose="020F0502020204030204" pitchFamily="34" charset="0"/>
                        </a:rPr>
                        <a:t>3.453.771,73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a:solidFill>
                            <a:srgbClr val="000000"/>
                          </a:solidFill>
                          <a:effectLst/>
                          <a:latin typeface="Calibri" panose="020F0502020204030204" pitchFamily="34" charset="0"/>
                        </a:rPr>
                        <a:t>86.207,36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a:solidFill>
                            <a:srgbClr val="000000"/>
                          </a:solidFill>
                          <a:effectLst/>
                          <a:latin typeface="Calibri" panose="020F0502020204030204" pitchFamily="34" charset="0"/>
                        </a:rPr>
                        <a:t>866.627,20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a:solidFill>
                            <a:srgbClr val="000000"/>
                          </a:solidFill>
                          <a:effectLst/>
                          <a:latin typeface="Calibri" panose="020F0502020204030204" pitchFamily="34" charset="0"/>
                        </a:rPr>
                        <a:t>4.406.606,29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293454">
                <a:tc>
                  <a:txBody>
                    <a:bodyPr/>
                    <a:lstStyle/>
                    <a:p>
                      <a:pPr algn="ctr" rtl="0" fontAlgn="ctr"/>
                      <a:r>
                        <a:rPr lang="pt-BR" sz="1800" b="0" i="0" u="none" strike="noStrike" dirty="0">
                          <a:solidFill>
                            <a:srgbClr val="000000"/>
                          </a:solidFill>
                          <a:effectLst/>
                          <a:latin typeface="Calibri"/>
                        </a:rPr>
                        <a:t>Março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a:solidFill>
                            <a:srgbClr val="000000"/>
                          </a:solidFill>
                          <a:effectLst/>
                          <a:latin typeface="Calibri" panose="020F0502020204030204" pitchFamily="34" charset="0"/>
                        </a:rPr>
                        <a:t>4.612.521,73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a:solidFill>
                            <a:srgbClr val="000000"/>
                          </a:solidFill>
                          <a:effectLst/>
                          <a:latin typeface="Calibri" panose="020F0502020204030204" pitchFamily="34" charset="0"/>
                        </a:rPr>
                        <a:t>106.066,32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a:solidFill>
                            <a:srgbClr val="000000"/>
                          </a:solidFill>
                          <a:effectLst/>
                          <a:latin typeface="Calibri" panose="020F0502020204030204" pitchFamily="34" charset="0"/>
                        </a:rPr>
                        <a:t>889.250,50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a:solidFill>
                            <a:srgbClr val="000000"/>
                          </a:solidFill>
                          <a:effectLst/>
                          <a:latin typeface="Calibri" panose="020F0502020204030204" pitchFamily="34" charset="0"/>
                        </a:rPr>
                        <a:t>5.607.838,55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293454">
                <a:tc>
                  <a:txBody>
                    <a:bodyPr/>
                    <a:lstStyle/>
                    <a:p>
                      <a:pPr algn="ctr" rtl="0" fontAlgn="ctr"/>
                      <a:r>
                        <a:rPr lang="pt-BR" sz="1800" b="0" i="0" u="none" strike="noStrike" dirty="0">
                          <a:solidFill>
                            <a:srgbClr val="000000"/>
                          </a:solidFill>
                          <a:effectLst/>
                          <a:latin typeface="Calibri"/>
                        </a:rPr>
                        <a:t>Abril</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a:solidFill>
                            <a:srgbClr val="000000"/>
                          </a:solidFill>
                          <a:effectLst/>
                          <a:latin typeface="Calibri" panose="020F0502020204030204" pitchFamily="34" charset="0"/>
                        </a:rPr>
                        <a:t>5.298.870,23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a:solidFill>
                            <a:srgbClr val="000000"/>
                          </a:solidFill>
                          <a:effectLst/>
                          <a:latin typeface="Calibri" panose="020F0502020204030204" pitchFamily="34" charset="0"/>
                        </a:rPr>
                        <a:t>96.134,11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a:solidFill>
                            <a:srgbClr val="000000"/>
                          </a:solidFill>
                          <a:effectLst/>
                          <a:latin typeface="Calibri" panose="020F0502020204030204" pitchFamily="34" charset="0"/>
                        </a:rPr>
                        <a:t>903.462,33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b"/>
                      <a:r>
                        <a:rPr lang="pt-BR" sz="1800" b="0" i="0" u="none" strike="noStrike">
                          <a:solidFill>
                            <a:srgbClr val="000000"/>
                          </a:solidFill>
                          <a:effectLst/>
                          <a:latin typeface="Calibri" panose="020F0502020204030204" pitchFamily="34" charset="0"/>
                        </a:rPr>
                        <a:t>6.298.466,67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293454">
                <a:tc>
                  <a:txBody>
                    <a:bodyPr/>
                    <a:lstStyle/>
                    <a:p>
                      <a:pPr algn="ctr" rtl="0" fontAlgn="ctr"/>
                      <a:r>
                        <a:rPr lang="pt-BR" sz="1800" b="1" i="0" u="none" strike="noStrike" dirty="0">
                          <a:solidFill>
                            <a:srgbClr val="000000"/>
                          </a:solidFill>
                          <a:effectLst/>
                          <a:latin typeface="Calibri" panose="020F0502020204030204" pitchFamily="34" charset="0"/>
                        </a:rPr>
                        <a:t>Total 1º</a:t>
                      </a:r>
                      <a:r>
                        <a:rPr lang="pt-BR" sz="1800" b="1" i="0" u="none" strike="noStrike" baseline="0" dirty="0">
                          <a:solidFill>
                            <a:srgbClr val="000000"/>
                          </a:solidFill>
                          <a:effectLst/>
                          <a:latin typeface="Calibri" panose="020F0502020204030204" pitchFamily="34" charset="0"/>
                        </a:rPr>
                        <a:t> quadrimestre</a:t>
                      </a:r>
                      <a:endParaRPr lang="pt-BR" sz="1800" b="1"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13.886.491,27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353.227,93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2.667.049,35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16.906.768,55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910802202"/>
                  </a:ext>
                </a:extLst>
              </a:tr>
              <a:tr h="293454">
                <a:tc>
                  <a:txBody>
                    <a:bodyPr/>
                    <a:lstStyle/>
                    <a:p>
                      <a:pPr algn="ctr" rtl="0" fontAlgn="ctr"/>
                      <a:r>
                        <a:rPr lang="pt-BR" sz="1800" b="0" i="0" u="none" strike="noStrike">
                          <a:solidFill>
                            <a:srgbClr val="000000"/>
                          </a:solidFill>
                          <a:effectLst/>
                          <a:latin typeface="Calibri" panose="020F0502020204030204" pitchFamily="34" charset="0"/>
                        </a:rPr>
                        <a:t>Maio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5.625.871,09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115.608,55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979.248,50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6.720.728,14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92089096"/>
                  </a:ext>
                </a:extLst>
              </a:tr>
              <a:tr h="293454">
                <a:tc>
                  <a:txBody>
                    <a:bodyPr/>
                    <a:lstStyle/>
                    <a:p>
                      <a:pPr algn="ctr" rtl="0" fontAlgn="ctr"/>
                      <a:r>
                        <a:rPr lang="pt-BR" sz="1800" b="0" i="0" u="none" strike="noStrike">
                          <a:solidFill>
                            <a:srgbClr val="000000"/>
                          </a:solidFill>
                          <a:effectLst/>
                          <a:latin typeface="Calibri" panose="020F0502020204030204" pitchFamily="34" charset="0"/>
                        </a:rPr>
                        <a:t>Junho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5.955.364,62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114.379,65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950.956,16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7.020.700,43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19357817"/>
                  </a:ext>
                </a:extLst>
              </a:tr>
              <a:tr h="293454">
                <a:tc>
                  <a:txBody>
                    <a:bodyPr/>
                    <a:lstStyle/>
                    <a:p>
                      <a:pPr algn="ctr" rtl="0" fontAlgn="ctr"/>
                      <a:r>
                        <a:rPr lang="pt-BR" sz="1800" b="0" i="0" u="none" strike="noStrike">
                          <a:solidFill>
                            <a:srgbClr val="000000"/>
                          </a:solidFill>
                          <a:effectLst/>
                          <a:latin typeface="Calibri" panose="020F0502020204030204" pitchFamily="34" charset="0"/>
                        </a:rPr>
                        <a:t>Julho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5.793.128,49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108.599,34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955.815,09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6.857.542,92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25088087"/>
                  </a:ext>
                </a:extLst>
              </a:tr>
              <a:tr h="293454">
                <a:tc>
                  <a:txBody>
                    <a:bodyPr/>
                    <a:lstStyle/>
                    <a:p>
                      <a:pPr algn="ctr" rtl="0" fontAlgn="ctr"/>
                      <a:r>
                        <a:rPr lang="pt-BR" sz="1800" b="0" i="0" u="none" strike="noStrike" dirty="0">
                          <a:solidFill>
                            <a:srgbClr val="000000"/>
                          </a:solidFill>
                          <a:effectLst/>
                          <a:latin typeface="Calibri" panose="020F0502020204030204" pitchFamily="34" charset="0"/>
                        </a:rPr>
                        <a:t>Agosto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1800" b="0" i="0" u="none" strike="noStrike">
                          <a:solidFill>
                            <a:srgbClr val="000000"/>
                          </a:solidFill>
                          <a:effectLst/>
                          <a:latin typeface="Calibri" panose="020F0502020204030204" pitchFamily="34" charset="0"/>
                        </a:rPr>
                        <a:t>5.756.094,69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107.826,43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963.715,08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6.827.636,20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425085867"/>
                  </a:ext>
                </a:extLst>
              </a:tr>
              <a:tr h="293454">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pt-BR" sz="1800" b="1" i="0" u="none" strike="noStrike" dirty="0">
                          <a:solidFill>
                            <a:srgbClr val="000000"/>
                          </a:solidFill>
                          <a:effectLst/>
                          <a:latin typeface="Calibri" panose="020F0502020204030204" pitchFamily="34" charset="0"/>
                        </a:rPr>
                        <a:t>Total 2º</a:t>
                      </a:r>
                      <a:r>
                        <a:rPr lang="pt-BR" sz="1800" b="1" i="0" u="none" strike="noStrike" baseline="0" dirty="0">
                          <a:solidFill>
                            <a:srgbClr val="000000"/>
                          </a:solidFill>
                          <a:effectLst/>
                          <a:latin typeface="Calibri" panose="020F0502020204030204" pitchFamily="34" charset="0"/>
                        </a:rPr>
                        <a:t> quadrimestre</a:t>
                      </a:r>
                      <a:endParaRPr lang="pt-BR" sz="1800" b="1"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23.130.458,89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446.413,97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3.849.734,83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27.426.607,69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409815377"/>
                  </a:ext>
                </a:extLst>
              </a:tr>
              <a:tr h="293454">
                <a:tc>
                  <a:txBody>
                    <a:bodyPr/>
                    <a:lstStyle/>
                    <a:p>
                      <a:pPr algn="ctr" rtl="0" fontAlgn="ctr"/>
                      <a:r>
                        <a:rPr lang="pt-BR" sz="1800" b="0" i="0" u="none" strike="noStrike">
                          <a:solidFill>
                            <a:srgbClr val="000000"/>
                          </a:solidFill>
                          <a:effectLst/>
                          <a:latin typeface="Calibri" panose="020F0502020204030204" pitchFamily="34" charset="0"/>
                        </a:rPr>
                        <a:t>Setembro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6.860.008,83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270.183,62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C80"/>
                    </a:solidFill>
                  </a:tcPr>
                </a:tc>
                <a:tc>
                  <a:txBody>
                    <a:bodyPr/>
                    <a:lstStyle/>
                    <a:p>
                      <a:pPr algn="ctr" rtl="0" fontAlgn="b"/>
                      <a:r>
                        <a:rPr lang="pt-BR" sz="1800" b="0" i="0" u="none" strike="noStrike">
                          <a:solidFill>
                            <a:srgbClr val="000000"/>
                          </a:solidFill>
                          <a:effectLst/>
                          <a:latin typeface="Calibri" panose="020F0502020204030204" pitchFamily="34" charset="0"/>
                        </a:rPr>
                        <a:t>967.738,45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8.097.930,90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32508125"/>
                  </a:ext>
                </a:extLst>
              </a:tr>
              <a:tr h="293454">
                <a:tc>
                  <a:txBody>
                    <a:bodyPr/>
                    <a:lstStyle/>
                    <a:p>
                      <a:pPr algn="ctr" rtl="0" fontAlgn="ctr"/>
                      <a:r>
                        <a:rPr lang="pt-BR" sz="1800" b="0" i="0" u="none" strike="noStrike">
                          <a:solidFill>
                            <a:srgbClr val="000000"/>
                          </a:solidFill>
                          <a:effectLst/>
                          <a:latin typeface="Calibri" panose="020F0502020204030204" pitchFamily="34" charset="0"/>
                        </a:rPr>
                        <a:t>Outubro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6.490.253,63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104.592,67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983.853,12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7.578.699,42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82800377"/>
                  </a:ext>
                </a:extLst>
              </a:tr>
              <a:tr h="293454">
                <a:tc>
                  <a:txBody>
                    <a:bodyPr/>
                    <a:lstStyle/>
                    <a:p>
                      <a:pPr algn="ctr" rtl="0" fontAlgn="ctr"/>
                      <a:r>
                        <a:rPr lang="pt-BR" sz="1800" b="0" i="0" u="none" strike="noStrike">
                          <a:solidFill>
                            <a:srgbClr val="000000"/>
                          </a:solidFill>
                          <a:effectLst/>
                          <a:latin typeface="Calibri" panose="020F0502020204030204" pitchFamily="34" charset="0"/>
                        </a:rPr>
                        <a:t>Novembro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6.261.677,25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146.688,57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1.008.120,39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7.416.486,21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64368686"/>
                  </a:ext>
                </a:extLst>
              </a:tr>
              <a:tr h="293454">
                <a:tc>
                  <a:txBody>
                    <a:bodyPr/>
                    <a:lstStyle/>
                    <a:p>
                      <a:pPr algn="ctr" rtl="0" fontAlgn="ctr"/>
                      <a:r>
                        <a:rPr lang="pt-BR" sz="1800" b="0" i="0" u="none" strike="noStrike" dirty="0">
                          <a:solidFill>
                            <a:srgbClr val="000000"/>
                          </a:solidFill>
                          <a:effectLst/>
                          <a:latin typeface="Calibri" panose="020F0502020204030204" pitchFamily="34" charset="0"/>
                        </a:rPr>
                        <a:t>Dezembro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1800" b="0" i="0" u="none" strike="noStrike">
                          <a:solidFill>
                            <a:srgbClr val="000000"/>
                          </a:solidFill>
                          <a:effectLst/>
                          <a:latin typeface="Calibri" panose="020F0502020204030204" pitchFamily="34" charset="0"/>
                        </a:rPr>
                        <a:t>10.754.798,06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C80"/>
                    </a:solidFill>
                  </a:tcPr>
                </a:tc>
                <a:tc>
                  <a:txBody>
                    <a:bodyPr/>
                    <a:lstStyle/>
                    <a:p>
                      <a:pPr algn="ctr" rtl="0" fontAlgn="b"/>
                      <a:r>
                        <a:rPr lang="pt-BR" sz="1800" b="0" i="0" u="none" strike="noStrike">
                          <a:solidFill>
                            <a:srgbClr val="000000"/>
                          </a:solidFill>
                          <a:effectLst/>
                          <a:latin typeface="Calibri" panose="020F0502020204030204" pitchFamily="34" charset="0"/>
                        </a:rPr>
                        <a:t>149.239,94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b"/>
                      <a:r>
                        <a:rPr lang="pt-BR" sz="1800" b="0" i="0" u="none" strike="noStrike">
                          <a:solidFill>
                            <a:srgbClr val="000000"/>
                          </a:solidFill>
                          <a:effectLst/>
                          <a:latin typeface="Calibri" panose="020F0502020204030204" pitchFamily="34" charset="0"/>
                        </a:rPr>
                        <a:t>1.988.920,39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C80"/>
                    </a:solidFill>
                  </a:tcPr>
                </a:tc>
                <a:tc>
                  <a:txBody>
                    <a:bodyPr/>
                    <a:lstStyle/>
                    <a:p>
                      <a:pPr algn="ctr" rtl="0" fontAlgn="b"/>
                      <a:r>
                        <a:rPr lang="pt-BR" sz="1800" b="0" i="0" u="none" strike="noStrike">
                          <a:solidFill>
                            <a:srgbClr val="000000"/>
                          </a:solidFill>
                          <a:effectLst/>
                          <a:latin typeface="Calibri" panose="020F0502020204030204" pitchFamily="34" charset="0"/>
                        </a:rPr>
                        <a:t>12.892.958,39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7C80"/>
                    </a:solidFill>
                  </a:tcPr>
                </a:tc>
                <a:extLst>
                  <a:ext uri="{0D108BD9-81ED-4DB2-BD59-A6C34878D82A}">
                    <a16:rowId xmlns:a16="http://schemas.microsoft.com/office/drawing/2014/main" val="707326743"/>
                  </a:ext>
                </a:extLst>
              </a:tr>
              <a:tr h="293454">
                <a:tc>
                  <a:txBody>
                    <a:bodyPr/>
                    <a:lstStyle/>
                    <a:p>
                      <a:pPr marL="0" marR="0" lvl="0" indent="0" algn="ctr" defTabSz="914400" rtl="0" eaLnBrk="1" fontAlgn="ctr" latinLnBrk="0" hangingPunct="1">
                        <a:lnSpc>
                          <a:spcPct val="100000"/>
                        </a:lnSpc>
                        <a:spcBef>
                          <a:spcPts val="0"/>
                        </a:spcBef>
                        <a:spcAft>
                          <a:spcPts val="0"/>
                        </a:spcAft>
                        <a:buClrTx/>
                        <a:buSzTx/>
                        <a:buFontTx/>
                        <a:buNone/>
                        <a:tabLst/>
                        <a:defRPr/>
                      </a:pPr>
                      <a:r>
                        <a:rPr lang="pt-BR" sz="1800" b="1" i="0" u="none" strike="noStrike" dirty="0">
                          <a:solidFill>
                            <a:srgbClr val="000000"/>
                          </a:solidFill>
                          <a:effectLst/>
                          <a:latin typeface="Calibri" panose="020F0502020204030204" pitchFamily="34" charset="0"/>
                        </a:rPr>
                        <a:t>Total 3º</a:t>
                      </a:r>
                      <a:r>
                        <a:rPr lang="pt-BR" sz="1800" b="1" i="0" u="none" strike="noStrike" baseline="0" dirty="0">
                          <a:solidFill>
                            <a:srgbClr val="000000"/>
                          </a:solidFill>
                          <a:effectLst/>
                          <a:latin typeface="Calibri" panose="020F0502020204030204" pitchFamily="34" charset="0"/>
                        </a:rPr>
                        <a:t> quadrimestre</a:t>
                      </a:r>
                      <a:endParaRPr lang="pt-BR" sz="1800" b="1" i="0" u="none" strike="noStrike" dirty="0">
                        <a:solidFill>
                          <a:srgbClr val="00000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30.366.737,77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670.704,80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4.948.632,35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35.986.074,92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860987209"/>
                  </a:ext>
                </a:extLst>
              </a:tr>
              <a:tr h="293454">
                <a:tc>
                  <a:txBody>
                    <a:bodyPr/>
                    <a:lstStyle/>
                    <a:p>
                      <a:pPr algn="ctr" rtl="0" fontAlgn="ctr"/>
                      <a:r>
                        <a:rPr lang="pt-BR" sz="1800" b="1" i="0" u="none" strike="noStrike" dirty="0">
                          <a:solidFill>
                            <a:srgbClr val="000000"/>
                          </a:solidFill>
                          <a:effectLst/>
                          <a:latin typeface="Calibri" panose="020F0502020204030204" pitchFamily="34" charset="0"/>
                        </a:rPr>
                        <a:t>Total</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67.383.687,93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1.470.346,70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a:solidFill>
                            <a:srgbClr val="000000"/>
                          </a:solidFill>
                          <a:effectLst/>
                          <a:latin typeface="Calibri" panose="020F0502020204030204" pitchFamily="34" charset="0"/>
                        </a:rPr>
                        <a:t>11.465.416,53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ctr"/>
                      <a:r>
                        <a:rPr lang="pt-BR" sz="1800" b="1" i="0" u="none" strike="noStrike" dirty="0">
                          <a:solidFill>
                            <a:srgbClr val="000000"/>
                          </a:solidFill>
                          <a:effectLst/>
                          <a:latin typeface="Calibri" panose="020F0502020204030204" pitchFamily="34" charset="0"/>
                        </a:rPr>
                        <a:t>80.319.451,16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2194395760"/>
                  </a:ext>
                </a:extLst>
              </a:tr>
            </a:tbl>
          </a:graphicData>
        </a:graphic>
      </p:graphicFrame>
    </p:spTree>
    <p:extLst>
      <p:ext uri="{BB962C8B-B14F-4D97-AF65-F5344CB8AC3E}">
        <p14:creationId xmlns:p14="http://schemas.microsoft.com/office/powerpoint/2010/main" val="3954810796"/>
      </p:ext>
    </p:extLst>
  </p:cSld>
  <p:clrMapOvr>
    <a:masterClrMapping/>
  </p:clrMapOvr>
  <p:transition>
    <p:plus/>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Gráfico 5"/>
          <p:cNvGraphicFramePr/>
          <p:nvPr>
            <p:extLst>
              <p:ext uri="{D42A27DB-BD31-4B8C-83A1-F6EECF244321}">
                <p14:modId xmlns:p14="http://schemas.microsoft.com/office/powerpoint/2010/main" val="1081369530"/>
              </p:ext>
            </p:extLst>
          </p:nvPr>
        </p:nvGraphicFramePr>
        <p:xfrm>
          <a:off x="0" y="2088232"/>
          <a:ext cx="9144000" cy="4725144"/>
        </p:xfrm>
        <a:graphic>
          <a:graphicData uri="http://schemas.openxmlformats.org/drawingml/2006/chart">
            <c:chart xmlns:c="http://schemas.openxmlformats.org/drawingml/2006/chart" xmlns:r="http://schemas.openxmlformats.org/officeDocument/2006/relationships" r:id="rId3"/>
          </a:graphicData>
        </a:graphic>
      </p:graphicFrame>
      <p:sp>
        <p:nvSpPr>
          <p:cNvPr id="2" name="Rectangle 4">
            <a:extLst>
              <a:ext uri="{FF2B5EF4-FFF2-40B4-BE49-F238E27FC236}">
                <a16:creationId xmlns:a16="http://schemas.microsoft.com/office/drawing/2014/main" id="{775DB4C9-155A-4C0D-86C1-4441FF14F754}"/>
              </a:ext>
            </a:extLst>
          </p:cNvPr>
          <p:cNvSpPr txBox="1">
            <a:spLocks/>
          </p:cNvSpPr>
          <p:nvPr/>
        </p:nvSpPr>
        <p:spPr>
          <a:xfrm>
            <a:off x="0" y="1023040"/>
            <a:ext cx="9001125" cy="908050"/>
          </a:xfrm>
          <a:prstGeom prst="rect">
            <a:avLst/>
          </a:prstGeom>
        </p:spPr>
        <p:txBody>
          <a:bodyPr/>
          <a:lstStyle/>
          <a:p>
            <a:pPr algn="ctr" fontAlgn="auto">
              <a:spcBef>
                <a:spcPts val="0"/>
              </a:spcBef>
              <a:spcAft>
                <a:spcPts val="0"/>
              </a:spcAft>
              <a:defRPr/>
            </a:pPr>
            <a:r>
              <a:rPr lang="pt-BR" sz="3200" b="1" dirty="0">
                <a:latin typeface="+mj-lt"/>
              </a:rPr>
              <a:t>Gráfico Despesa Paga</a:t>
            </a:r>
          </a:p>
          <a:p>
            <a:pPr algn="ctr">
              <a:defRPr/>
            </a:pPr>
            <a:r>
              <a:rPr lang="pt-BR" sz="3200" b="1" dirty="0">
                <a:latin typeface="+mj-lt"/>
              </a:rPr>
              <a:t> </a:t>
            </a:r>
            <a:r>
              <a:rPr lang="pt-BR" sz="3200" b="1" dirty="0">
                <a:latin typeface="+mj-lt"/>
                <a:ea typeface="+mj-ea"/>
                <a:cs typeface="+mj-cs"/>
              </a:rPr>
              <a:t>Janeiro a Dezembro de 2025</a:t>
            </a:r>
            <a:endParaRPr lang="pt-BR" sz="3200" b="1" dirty="0">
              <a:latin typeface="+mj-lt"/>
            </a:endParaRPr>
          </a:p>
        </p:txBody>
      </p:sp>
      <p:sp>
        <p:nvSpPr>
          <p:cNvPr id="7" name="Retângulo 6"/>
          <p:cNvSpPr/>
          <p:nvPr/>
        </p:nvSpPr>
        <p:spPr>
          <a:xfrm>
            <a:off x="8353053" y="2636912"/>
            <a:ext cx="648072" cy="2931688"/>
          </a:xfrm>
          <a:prstGeom prst="rect">
            <a:avLst/>
          </a:prstGeom>
          <a:noFill/>
          <a:ln w="76200">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8" name="Retângulo 7"/>
          <p:cNvSpPr/>
          <p:nvPr/>
        </p:nvSpPr>
        <p:spPr>
          <a:xfrm>
            <a:off x="1763688" y="2636912"/>
            <a:ext cx="540568" cy="2942900"/>
          </a:xfrm>
          <a:prstGeom prst="rect">
            <a:avLst/>
          </a:prstGeom>
          <a:noFill/>
          <a:ln w="76200">
            <a:solidFill>
              <a:srgbClr val="33CC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Tree>
    <p:extLst>
      <p:ext uri="{BB962C8B-B14F-4D97-AF65-F5344CB8AC3E}">
        <p14:creationId xmlns:p14="http://schemas.microsoft.com/office/powerpoint/2010/main" val="3332759650"/>
      </p:ext>
    </p:extLst>
  </p:cSld>
  <p:clrMapOvr>
    <a:masterClrMapping/>
  </p:clrMapOvr>
  <p:transition>
    <p:plus/>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0C0F26B-11D6-4ED4-8300-D5629C39C35B}"/>
              </a:ext>
            </a:extLst>
          </p:cNvPr>
          <p:cNvSpPr txBox="1">
            <a:spLocks noChangeArrowheads="1"/>
          </p:cNvSpPr>
          <p:nvPr/>
        </p:nvSpPr>
        <p:spPr>
          <a:xfrm>
            <a:off x="-20588" y="836712"/>
            <a:ext cx="9144000" cy="1476375"/>
          </a:xfrm>
          <a:prstGeom prst="rect">
            <a:avLst/>
          </a:prstGeom>
        </p:spPr>
        <p:txBody>
          <a:bodyPr/>
          <a:lstStyle/>
          <a:p>
            <a:pPr algn="ctr" fontAlgn="auto">
              <a:spcBef>
                <a:spcPts val="0"/>
              </a:spcBef>
              <a:spcAft>
                <a:spcPts val="0"/>
              </a:spcAft>
              <a:defRPr/>
            </a:pPr>
            <a:r>
              <a:rPr lang="pt-BR" sz="2800" b="1" dirty="0">
                <a:latin typeface="+mj-lt"/>
                <a:ea typeface="+mj-ea"/>
                <a:cs typeface="+mj-cs"/>
              </a:rPr>
              <a:t>Despesa Empenhada, Liquidada e paga na </a:t>
            </a:r>
          </a:p>
          <a:p>
            <a:pPr algn="ctr" fontAlgn="auto">
              <a:spcBef>
                <a:spcPts val="0"/>
              </a:spcBef>
              <a:spcAft>
                <a:spcPts val="0"/>
              </a:spcAft>
              <a:defRPr/>
            </a:pPr>
            <a:r>
              <a:rPr lang="pt-BR" sz="2800" b="1" dirty="0">
                <a:latin typeface="+mj-lt"/>
                <a:ea typeface="+mj-ea"/>
                <a:cs typeface="+mj-cs"/>
              </a:rPr>
              <a:t>Prefeitura e no Município</a:t>
            </a:r>
          </a:p>
          <a:p>
            <a:pPr algn="ctr" fontAlgn="auto">
              <a:spcBef>
                <a:spcPts val="0"/>
              </a:spcBef>
              <a:spcAft>
                <a:spcPts val="0"/>
              </a:spcAft>
              <a:defRPr/>
            </a:pPr>
            <a:r>
              <a:rPr lang="pt-BR" sz="2800" b="1" dirty="0">
                <a:latin typeface="+mj-lt"/>
                <a:ea typeface="+mj-ea"/>
                <a:cs typeface="+mj-cs"/>
              </a:rPr>
              <a:t>Janeiro a Dezembro de 2025</a:t>
            </a:r>
          </a:p>
        </p:txBody>
      </p:sp>
      <p:sp>
        <p:nvSpPr>
          <p:cNvPr id="29699" name="Rectangle 5">
            <a:extLst>
              <a:ext uri="{FF2B5EF4-FFF2-40B4-BE49-F238E27FC236}">
                <a16:creationId xmlns:a16="http://schemas.microsoft.com/office/drawing/2014/main" id="{C2AEE716-07D9-48F6-B617-26839AD00586}"/>
              </a:ext>
            </a:extLst>
          </p:cNvPr>
          <p:cNvSpPr txBox="1">
            <a:spLocks/>
          </p:cNvSpPr>
          <p:nvPr/>
        </p:nvSpPr>
        <p:spPr bwMode="auto">
          <a:xfrm>
            <a:off x="0" y="5040560"/>
            <a:ext cx="9073926" cy="1556792"/>
          </a:xfrm>
          <a:prstGeom prst="rect">
            <a:avLst/>
          </a:prstGeom>
          <a:noFill/>
          <a:ln>
            <a:noFill/>
            <a:headEnd/>
            <a:tailEnd/>
          </a:ln>
        </p:spPr>
        <p:style>
          <a:lnRef idx="2">
            <a:schemeClr val="accent5"/>
          </a:lnRef>
          <a:fillRef idx="1">
            <a:schemeClr val="lt1"/>
          </a:fillRef>
          <a:effectRef idx="0">
            <a:schemeClr val="accent5"/>
          </a:effectRef>
          <a:fontRef idx="minor">
            <a:schemeClr val="dk1"/>
          </a:fontRef>
        </p:style>
        <p:txBody>
          <a:bodyPr/>
          <a:lstStyle/>
          <a:p>
            <a:pPr marL="109537" algn="just">
              <a:spcBef>
                <a:spcPts val="400"/>
              </a:spcBef>
              <a:buClr>
                <a:schemeClr val="accent1"/>
              </a:buClr>
              <a:buSzPct val="68000"/>
              <a:defRPr/>
            </a:pPr>
            <a:r>
              <a:rPr lang="pt-BR" sz="2400" b="1" dirty="0">
                <a:solidFill>
                  <a:schemeClr val="tx1"/>
                </a:solidFill>
                <a:latin typeface="Georgia" pitchFamily="18" charset="0"/>
                <a:cs typeface="Times New Roman" pitchFamily="18" charset="0"/>
              </a:rPr>
              <a:t>Saldo a liquidar no Município = </a:t>
            </a:r>
            <a:r>
              <a:rPr lang="pt-BR" sz="2800" b="1" dirty="0">
                <a:solidFill>
                  <a:schemeClr val="tx1"/>
                </a:solidFill>
                <a:latin typeface="Georgia" pitchFamily="18" charset="0"/>
                <a:cs typeface="Times New Roman" pitchFamily="18" charset="0"/>
              </a:rPr>
              <a:t>R$5.942.445,98 </a:t>
            </a:r>
            <a:r>
              <a:rPr lang="pt-BR" sz="2400" b="1" dirty="0">
                <a:solidFill>
                  <a:schemeClr val="tx1"/>
                </a:solidFill>
                <a:latin typeface="Georgia" pitchFamily="18" charset="0"/>
                <a:cs typeface="Times New Roman" pitchFamily="18" charset="0"/>
              </a:rPr>
              <a:t>(Mercadorias e serviços que não foram entregues e/ou prestados ao Município de Itamonte no decorrer do ano de 2025)</a:t>
            </a:r>
            <a:endParaRPr lang="pt-BR" sz="1100" b="1" dirty="0">
              <a:solidFill>
                <a:schemeClr val="tx1"/>
              </a:solidFill>
              <a:latin typeface="Georgia" pitchFamily="18" charset="0"/>
              <a:cs typeface="Times New Roman" pitchFamily="18" charset="0"/>
            </a:endParaRPr>
          </a:p>
        </p:txBody>
      </p:sp>
      <p:graphicFrame>
        <p:nvGraphicFramePr>
          <p:cNvPr id="8" name="Espaço Reservado para Conteúdo 5">
            <a:extLst>
              <a:ext uri="{FF2B5EF4-FFF2-40B4-BE49-F238E27FC236}">
                <a16:creationId xmlns:a16="http://schemas.microsoft.com/office/drawing/2014/main" id="{A41E1CF1-E9BC-4DB9-9FF1-53055B3D4ECE}"/>
              </a:ext>
            </a:extLst>
          </p:cNvPr>
          <p:cNvGraphicFramePr>
            <a:graphicFrameLocks/>
          </p:cNvGraphicFramePr>
          <p:nvPr>
            <p:extLst>
              <p:ext uri="{D42A27DB-BD31-4B8C-83A1-F6EECF244321}">
                <p14:modId xmlns:p14="http://schemas.microsoft.com/office/powerpoint/2010/main" val="2425676699"/>
              </p:ext>
            </p:extLst>
          </p:nvPr>
        </p:nvGraphicFramePr>
        <p:xfrm>
          <a:off x="114968" y="2373124"/>
          <a:ext cx="8843989" cy="2721045"/>
        </p:xfrm>
        <a:graphic>
          <a:graphicData uri="http://schemas.openxmlformats.org/drawingml/2006/table">
            <a:tbl>
              <a:tblPr firstRow="1" bandRow="1">
                <a:tableStyleId>{B301B821-A1FF-4177-AEE7-76D212191A09}</a:tableStyleId>
              </a:tblPr>
              <a:tblGrid>
                <a:gridCol w="2334771">
                  <a:extLst>
                    <a:ext uri="{9D8B030D-6E8A-4147-A177-3AD203B41FA5}">
                      <a16:colId xmlns:a16="http://schemas.microsoft.com/office/drawing/2014/main" val="20000"/>
                    </a:ext>
                  </a:extLst>
                </a:gridCol>
                <a:gridCol w="1627304">
                  <a:extLst>
                    <a:ext uri="{9D8B030D-6E8A-4147-A177-3AD203B41FA5}">
                      <a16:colId xmlns:a16="http://schemas.microsoft.com/office/drawing/2014/main" val="20001"/>
                    </a:ext>
                  </a:extLst>
                </a:gridCol>
                <a:gridCol w="1562212">
                  <a:extLst>
                    <a:ext uri="{9D8B030D-6E8A-4147-A177-3AD203B41FA5}">
                      <a16:colId xmlns:a16="http://schemas.microsoft.com/office/drawing/2014/main" val="20003"/>
                    </a:ext>
                  </a:extLst>
                </a:gridCol>
                <a:gridCol w="1659851">
                  <a:extLst>
                    <a:ext uri="{9D8B030D-6E8A-4147-A177-3AD203B41FA5}">
                      <a16:colId xmlns:a16="http://schemas.microsoft.com/office/drawing/2014/main" val="20004"/>
                    </a:ext>
                  </a:extLst>
                </a:gridCol>
                <a:gridCol w="1659851">
                  <a:extLst>
                    <a:ext uri="{9D8B030D-6E8A-4147-A177-3AD203B41FA5}">
                      <a16:colId xmlns:a16="http://schemas.microsoft.com/office/drawing/2014/main" val="20002"/>
                    </a:ext>
                  </a:extLst>
                </a:gridCol>
              </a:tblGrid>
              <a:tr h="661740">
                <a:tc>
                  <a:txBody>
                    <a:bodyPr/>
                    <a:lstStyle/>
                    <a:p>
                      <a:pPr indent="0" algn="ctr"/>
                      <a:endParaRPr lang="pt-BR" sz="1800" b="1" dirty="0">
                        <a:solidFill>
                          <a:schemeClr val="tx1"/>
                        </a:solidFill>
                        <a:effectLst/>
                        <a:latin typeface="+mj-lt"/>
                      </a:endParaRPr>
                    </a:p>
                  </a:txBody>
                  <a:tcPr marL="91439" marR="91439" marT="45716" marB="45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BR" sz="1800" dirty="0">
                          <a:solidFill>
                            <a:schemeClr val="tx1"/>
                          </a:solidFill>
                          <a:effectLst/>
                          <a:latin typeface="+mj-lt"/>
                        </a:rPr>
                        <a:t>PREFEITURA</a:t>
                      </a:r>
                      <a:br>
                        <a:rPr lang="pt-BR" sz="1800" dirty="0">
                          <a:solidFill>
                            <a:schemeClr val="tx1"/>
                          </a:solidFill>
                          <a:effectLst/>
                          <a:latin typeface="+mj-lt"/>
                        </a:rPr>
                      </a:br>
                      <a:r>
                        <a:rPr lang="pt-BR" sz="1800" dirty="0">
                          <a:solidFill>
                            <a:schemeClr val="tx1"/>
                          </a:solidFill>
                          <a:effectLst/>
                          <a:latin typeface="+mj-lt"/>
                        </a:rPr>
                        <a:t>(a)</a:t>
                      </a:r>
                      <a:endParaRPr lang="pt-BR" sz="1800" b="1" dirty="0">
                        <a:solidFill>
                          <a:schemeClr val="tx1"/>
                        </a:solidFill>
                        <a:effectLst/>
                        <a:latin typeface="+mj-lt"/>
                      </a:endParaRPr>
                    </a:p>
                  </a:txBody>
                  <a:tcPr marL="91439" marR="91439" marT="45716" marB="45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indent="0" algn="ctr"/>
                      <a:r>
                        <a:rPr lang="pt-BR" sz="1800" b="1" dirty="0">
                          <a:solidFill>
                            <a:schemeClr val="tx1"/>
                          </a:solidFill>
                          <a:effectLst/>
                          <a:latin typeface="+mj-lt"/>
                        </a:rPr>
                        <a:t>CÂMARA</a:t>
                      </a:r>
                    </a:p>
                    <a:p>
                      <a:pPr indent="0" algn="ctr"/>
                      <a:r>
                        <a:rPr lang="pt-BR" sz="1800" b="1" dirty="0">
                          <a:solidFill>
                            <a:schemeClr val="tx1"/>
                          </a:solidFill>
                          <a:effectLst/>
                          <a:latin typeface="+mj-lt"/>
                        </a:rPr>
                        <a:t>(b)</a:t>
                      </a:r>
                    </a:p>
                  </a:txBody>
                  <a:tcPr marL="91439" marR="91439" marT="45716" marB="45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indent="0" algn="ctr"/>
                      <a:r>
                        <a:rPr lang="pt-BR" sz="1800" b="1" dirty="0">
                          <a:solidFill>
                            <a:schemeClr val="tx1"/>
                          </a:solidFill>
                          <a:effectLst/>
                          <a:latin typeface="+mj-lt"/>
                        </a:rPr>
                        <a:t>IPAM</a:t>
                      </a:r>
                    </a:p>
                    <a:p>
                      <a:pPr indent="0" algn="ctr"/>
                      <a:r>
                        <a:rPr lang="pt-BR" sz="1800" b="1" dirty="0">
                          <a:solidFill>
                            <a:schemeClr val="tx1"/>
                          </a:solidFill>
                          <a:effectLst/>
                          <a:latin typeface="+mj-lt"/>
                        </a:rPr>
                        <a:t>(C)</a:t>
                      </a:r>
                    </a:p>
                  </a:txBody>
                  <a:tcPr marL="91439" marR="91439" marT="45716" marB="45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indent="0" algn="ctr"/>
                      <a:r>
                        <a:rPr lang="pt-BR" sz="1800" dirty="0">
                          <a:solidFill>
                            <a:schemeClr val="tx1"/>
                          </a:solidFill>
                          <a:effectLst/>
                          <a:latin typeface="+mj-lt"/>
                        </a:rPr>
                        <a:t>MUNICÍPIO</a:t>
                      </a:r>
                      <a:br>
                        <a:rPr lang="pt-BR" sz="1800" dirty="0">
                          <a:solidFill>
                            <a:schemeClr val="tx1"/>
                          </a:solidFill>
                          <a:effectLst/>
                          <a:latin typeface="+mj-lt"/>
                        </a:rPr>
                      </a:br>
                      <a:r>
                        <a:rPr lang="pt-BR" sz="1800" dirty="0">
                          <a:solidFill>
                            <a:schemeClr val="tx1"/>
                          </a:solidFill>
                          <a:effectLst/>
                          <a:latin typeface="+mj-lt"/>
                        </a:rPr>
                        <a:t>(c=</a:t>
                      </a:r>
                      <a:r>
                        <a:rPr lang="pt-BR" sz="1800" dirty="0" err="1">
                          <a:solidFill>
                            <a:schemeClr val="tx1"/>
                          </a:solidFill>
                          <a:effectLst/>
                          <a:latin typeface="+mj-lt"/>
                        </a:rPr>
                        <a:t>a+b+c</a:t>
                      </a:r>
                      <a:r>
                        <a:rPr lang="pt-BR" sz="1800" dirty="0">
                          <a:solidFill>
                            <a:schemeClr val="tx1"/>
                          </a:solidFill>
                          <a:effectLst/>
                          <a:latin typeface="+mj-lt"/>
                        </a:rPr>
                        <a:t>)</a:t>
                      </a:r>
                      <a:endParaRPr lang="pt-BR" sz="1800" b="1" dirty="0">
                        <a:solidFill>
                          <a:schemeClr val="tx1"/>
                        </a:solidFill>
                        <a:effectLst/>
                        <a:latin typeface="+mj-lt"/>
                      </a:endParaRPr>
                    </a:p>
                  </a:txBody>
                  <a:tcPr marL="91439" marR="91439" marT="45716" marB="4571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0"/>
                  </a:ext>
                </a:extLst>
              </a:tr>
              <a:tr h="293454">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pt-BR" sz="1800" b="0" i="0" u="none" strike="noStrike" dirty="0">
                          <a:solidFill>
                            <a:srgbClr val="000000"/>
                          </a:solidFill>
                          <a:effectLst/>
                          <a:latin typeface="Calibri" panose="020F0502020204030204" pitchFamily="34" charset="0"/>
                        </a:rPr>
                        <a:t>Valor Empenhado (I)</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pt-BR" sz="2000" b="0" i="0" u="none" strike="noStrike" dirty="0">
                          <a:solidFill>
                            <a:srgbClr val="000000"/>
                          </a:solidFill>
                          <a:effectLst/>
                          <a:latin typeface="Calibri" panose="020F0502020204030204" pitchFamily="34" charset="0"/>
                        </a:rPr>
                        <a:t>75.569.975,51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pt-BR" sz="2000" b="0" i="0" u="none" strike="noStrike">
                          <a:solidFill>
                            <a:srgbClr val="000000"/>
                          </a:solidFill>
                          <a:effectLst/>
                          <a:latin typeface="Calibri" panose="020F0502020204030204" pitchFamily="34" charset="0"/>
                        </a:rPr>
                        <a:t>1.578.734,43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pt-BR" sz="2000" b="0" i="0" u="none" strike="noStrike">
                          <a:solidFill>
                            <a:srgbClr val="000000"/>
                          </a:solidFill>
                          <a:effectLst/>
                          <a:latin typeface="Calibri" panose="020F0502020204030204" pitchFamily="34" charset="0"/>
                        </a:rPr>
                        <a:t>12.520.613,97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pt-BR" sz="2000" b="0" i="0" u="none" strike="noStrike">
                          <a:solidFill>
                            <a:srgbClr val="000000"/>
                          </a:solidFill>
                          <a:effectLst/>
                          <a:latin typeface="Calibri" panose="020F0502020204030204" pitchFamily="34" charset="0"/>
                        </a:rPr>
                        <a:t>89.669.323,91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93454">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pt-BR" sz="1800" b="0" i="0" u="none" strike="noStrike" dirty="0">
                          <a:solidFill>
                            <a:srgbClr val="000000"/>
                          </a:solidFill>
                          <a:effectLst/>
                          <a:latin typeface="Calibri" panose="020F0502020204030204" pitchFamily="34" charset="0"/>
                        </a:rPr>
                        <a:t>Valor Liquidado (II)</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pt-BR" sz="2000" b="0" i="0" u="none" strike="noStrike">
                          <a:solidFill>
                            <a:srgbClr val="000000"/>
                          </a:solidFill>
                          <a:effectLst/>
                          <a:latin typeface="Calibri" panose="020F0502020204030204" pitchFamily="34" charset="0"/>
                        </a:rPr>
                        <a:t>69.761.505,74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pt-BR" sz="2000" b="0" i="0" u="none" strike="noStrike">
                          <a:solidFill>
                            <a:srgbClr val="000000"/>
                          </a:solidFill>
                          <a:effectLst/>
                          <a:latin typeface="Calibri" panose="020F0502020204030204" pitchFamily="34" charset="0"/>
                        </a:rPr>
                        <a:t>1.494.499,28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pt-BR" sz="2000" b="0" i="0" u="none" strike="noStrike">
                          <a:solidFill>
                            <a:srgbClr val="000000"/>
                          </a:solidFill>
                          <a:effectLst/>
                          <a:latin typeface="Calibri" panose="020F0502020204030204" pitchFamily="34" charset="0"/>
                        </a:rPr>
                        <a:t>12.470.872,91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pt-BR" sz="2000" b="0" i="0" u="none" strike="noStrike">
                          <a:solidFill>
                            <a:srgbClr val="000000"/>
                          </a:solidFill>
                          <a:effectLst/>
                          <a:latin typeface="Calibri" panose="020F0502020204030204" pitchFamily="34" charset="0"/>
                        </a:rPr>
                        <a:t>83.726.877,93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293454">
                <a:tc>
                  <a:txBody>
                    <a:bodyPr/>
                    <a:lstStyle/>
                    <a:p>
                      <a:pPr algn="ctr" fontAlgn="ctr"/>
                      <a:r>
                        <a:rPr lang="pt-BR" sz="1800" b="1" i="0" u="none" strike="noStrike" dirty="0">
                          <a:solidFill>
                            <a:srgbClr val="000000"/>
                          </a:solidFill>
                          <a:effectLst/>
                          <a:latin typeface="Calibri" panose="020F0502020204030204" pitchFamily="34" charset="0"/>
                        </a:rPr>
                        <a:t>Saldo a Liquidar </a:t>
                      </a:r>
                    </a:p>
                    <a:p>
                      <a:pPr algn="ctr" fontAlgn="ctr"/>
                      <a:r>
                        <a:rPr lang="pt-BR" sz="1800" b="1" i="0" u="none" strike="noStrike" dirty="0">
                          <a:solidFill>
                            <a:srgbClr val="000000"/>
                          </a:solidFill>
                          <a:effectLst/>
                          <a:latin typeface="Calibri" panose="020F0502020204030204" pitchFamily="34" charset="0"/>
                        </a:rPr>
                        <a:t>(III)=(I – II)</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b"/>
                      <a:r>
                        <a:rPr lang="pt-BR" sz="2000" b="1" i="0" u="none" strike="noStrike">
                          <a:solidFill>
                            <a:srgbClr val="000000"/>
                          </a:solidFill>
                          <a:effectLst/>
                          <a:latin typeface="Calibri" panose="020F0502020204030204" pitchFamily="34" charset="0"/>
                        </a:rPr>
                        <a:t>5.808.469,77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b"/>
                      <a:r>
                        <a:rPr lang="pt-BR" sz="2000" b="1" i="0" u="none" strike="noStrike">
                          <a:solidFill>
                            <a:srgbClr val="000000"/>
                          </a:solidFill>
                          <a:effectLst/>
                          <a:latin typeface="Calibri" panose="020F0502020204030204" pitchFamily="34" charset="0"/>
                        </a:rPr>
                        <a:t>84.235,15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b"/>
                      <a:r>
                        <a:rPr lang="pt-BR" sz="2000" b="1" i="0" u="none" strike="noStrike">
                          <a:solidFill>
                            <a:srgbClr val="000000"/>
                          </a:solidFill>
                          <a:effectLst/>
                          <a:latin typeface="Calibri" panose="020F0502020204030204" pitchFamily="34" charset="0"/>
                        </a:rPr>
                        <a:t>49.741,06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b"/>
                      <a:r>
                        <a:rPr lang="pt-BR" sz="2000" b="1" i="0" u="none" strike="noStrike">
                          <a:solidFill>
                            <a:srgbClr val="000000"/>
                          </a:solidFill>
                          <a:effectLst/>
                          <a:latin typeface="Calibri" panose="020F0502020204030204" pitchFamily="34" charset="0"/>
                        </a:rPr>
                        <a:t>5.942.445,98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3"/>
                  </a:ext>
                </a:extLst>
              </a:tr>
              <a:tr h="293454">
                <a:tc>
                  <a:txBody>
                    <a:bodyPr/>
                    <a:lstStyle/>
                    <a:p>
                      <a:pPr algn="ctr" fontAlgn="ctr"/>
                      <a:r>
                        <a:rPr lang="pt-BR" sz="1800" b="0" i="0" u="none" strike="noStrike" dirty="0">
                          <a:solidFill>
                            <a:srgbClr val="000000"/>
                          </a:solidFill>
                          <a:effectLst/>
                          <a:latin typeface="Calibri" panose="020F0502020204030204" pitchFamily="34" charset="0"/>
                        </a:rPr>
                        <a:t>Valor Pago (IV)</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pt-BR" sz="2000" b="0" i="0" u="none" strike="noStrike">
                          <a:solidFill>
                            <a:srgbClr val="000000"/>
                          </a:solidFill>
                          <a:effectLst/>
                          <a:latin typeface="Calibri" panose="020F0502020204030204" pitchFamily="34" charset="0"/>
                        </a:rPr>
                        <a:t>67.383.687,93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pt-BR" sz="2000" b="0" i="0" u="none" strike="noStrike">
                          <a:solidFill>
                            <a:srgbClr val="000000"/>
                          </a:solidFill>
                          <a:effectLst/>
                          <a:latin typeface="Calibri" panose="020F0502020204030204" pitchFamily="34" charset="0"/>
                        </a:rPr>
                        <a:t>1.470.346,70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pt-BR" sz="2000" b="0" i="0" u="none" strike="noStrike">
                          <a:solidFill>
                            <a:srgbClr val="000000"/>
                          </a:solidFill>
                          <a:effectLst/>
                          <a:latin typeface="Calibri" panose="020F0502020204030204" pitchFamily="34" charset="0"/>
                        </a:rPr>
                        <a:t>11.465.416,53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b"/>
                      <a:r>
                        <a:rPr lang="pt-BR" sz="2000" b="0" i="0" u="none" strike="noStrike">
                          <a:solidFill>
                            <a:srgbClr val="000000"/>
                          </a:solidFill>
                          <a:effectLst/>
                          <a:latin typeface="Calibri" panose="020F0502020204030204" pitchFamily="34" charset="0"/>
                        </a:rPr>
                        <a:t>80.319.451,16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288469">
                <a:tc>
                  <a:txBody>
                    <a:bodyPr/>
                    <a:lstStyle/>
                    <a:p>
                      <a:pPr algn="ctr" fontAlgn="ctr"/>
                      <a:r>
                        <a:rPr lang="pt-BR" sz="1800" b="1" i="0" u="none" strike="noStrike" dirty="0">
                          <a:solidFill>
                            <a:srgbClr val="000000"/>
                          </a:solidFill>
                          <a:effectLst/>
                          <a:latin typeface="Calibri" panose="020F0502020204030204" pitchFamily="34" charset="0"/>
                        </a:rPr>
                        <a:t>Saldo a Pagar </a:t>
                      </a:r>
                    </a:p>
                    <a:p>
                      <a:pPr algn="ctr" fontAlgn="ctr"/>
                      <a:r>
                        <a:rPr lang="pt-BR" sz="1800" b="1" i="0" u="none" strike="noStrike" dirty="0">
                          <a:solidFill>
                            <a:srgbClr val="000000"/>
                          </a:solidFill>
                          <a:effectLst/>
                          <a:latin typeface="Calibri" panose="020F0502020204030204" pitchFamily="34" charset="0"/>
                        </a:rPr>
                        <a:t>(V) = (I – IV)</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b"/>
                      <a:r>
                        <a:rPr lang="pt-BR" sz="2000" b="1" i="0" u="none" strike="noStrike">
                          <a:solidFill>
                            <a:srgbClr val="000000"/>
                          </a:solidFill>
                          <a:effectLst/>
                          <a:latin typeface="Calibri" panose="020F0502020204030204" pitchFamily="34" charset="0"/>
                        </a:rPr>
                        <a:t>2.377.817,81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b"/>
                      <a:r>
                        <a:rPr lang="pt-BR" sz="2000" b="1" i="0" u="none" strike="noStrike">
                          <a:solidFill>
                            <a:srgbClr val="000000"/>
                          </a:solidFill>
                          <a:effectLst/>
                          <a:latin typeface="Calibri" panose="020F0502020204030204" pitchFamily="34" charset="0"/>
                        </a:rPr>
                        <a:t>24.152,58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b"/>
                      <a:r>
                        <a:rPr lang="pt-BR" sz="2000" b="1" i="0" u="none" strike="noStrike">
                          <a:solidFill>
                            <a:srgbClr val="000000"/>
                          </a:solidFill>
                          <a:effectLst/>
                          <a:latin typeface="Calibri" panose="020F0502020204030204" pitchFamily="34" charset="0"/>
                        </a:rPr>
                        <a:t>1.005.456,38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b"/>
                      <a:r>
                        <a:rPr lang="pt-BR" sz="2000" b="1" i="0" u="none" strike="noStrike" dirty="0">
                          <a:solidFill>
                            <a:srgbClr val="000000"/>
                          </a:solidFill>
                          <a:effectLst/>
                          <a:latin typeface="Calibri" panose="020F0502020204030204" pitchFamily="34" charset="0"/>
                        </a:rPr>
                        <a:t>3.407.426,77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07074418"/>
      </p:ext>
    </p:extLst>
  </p:cSld>
  <p:clrMapOvr>
    <a:masterClrMapping/>
  </p:clrMapOvr>
  <p:transition>
    <p:plus/>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CaixaDeTexto 3">
            <a:extLst>
              <a:ext uri="{FF2B5EF4-FFF2-40B4-BE49-F238E27FC236}">
                <a16:creationId xmlns:a16="http://schemas.microsoft.com/office/drawing/2014/main" id="{8D43C480-88F8-4B5D-B6C7-7304EB9BEF42}"/>
              </a:ext>
            </a:extLst>
          </p:cNvPr>
          <p:cNvSpPr txBox="1">
            <a:spLocks noChangeArrowheads="1"/>
          </p:cNvSpPr>
          <p:nvPr/>
        </p:nvSpPr>
        <p:spPr bwMode="auto">
          <a:xfrm>
            <a:off x="39702" y="1052809"/>
            <a:ext cx="9109075" cy="523875"/>
          </a:xfrm>
          <a:prstGeom prst="rect">
            <a:avLst/>
          </a:prstGeom>
          <a:noFill/>
          <a:ln w="9525">
            <a:noFill/>
            <a:miter lim="800000"/>
            <a:headEnd/>
            <a:tailEnd/>
          </a:ln>
        </p:spPr>
        <p:txBody>
          <a:bodyPr>
            <a:spAutoFit/>
          </a:bodyPr>
          <a:lstStyle/>
          <a:p>
            <a:pPr algn="ctr" eaLnBrk="1" fontAlgn="auto" hangingPunct="1">
              <a:spcBef>
                <a:spcPts val="0"/>
              </a:spcBef>
              <a:spcAft>
                <a:spcPts val="0"/>
              </a:spcAft>
              <a:defRPr/>
            </a:pPr>
            <a:r>
              <a:rPr lang="pt-BR" sz="2800" b="1" dirty="0">
                <a:latin typeface="+mj-lt"/>
                <a:cs typeface="+mn-cs"/>
              </a:rPr>
              <a:t>Disponibilidade X Restos a Pagar - Prefeitura</a:t>
            </a:r>
          </a:p>
        </p:txBody>
      </p:sp>
      <p:graphicFrame>
        <p:nvGraphicFramePr>
          <p:cNvPr id="2" name="Tabela 1">
            <a:extLst>
              <a:ext uri="{FF2B5EF4-FFF2-40B4-BE49-F238E27FC236}">
                <a16:creationId xmlns:a16="http://schemas.microsoft.com/office/drawing/2014/main" id="{4B1620D6-2C04-44F5-9EC6-7133CC5B2A63}"/>
              </a:ext>
            </a:extLst>
          </p:cNvPr>
          <p:cNvGraphicFramePr>
            <a:graphicFrameLocks noGrp="1"/>
          </p:cNvGraphicFramePr>
          <p:nvPr>
            <p:extLst>
              <p:ext uri="{D42A27DB-BD31-4B8C-83A1-F6EECF244321}">
                <p14:modId xmlns:p14="http://schemas.microsoft.com/office/powerpoint/2010/main" val="1375944641"/>
              </p:ext>
            </p:extLst>
          </p:nvPr>
        </p:nvGraphicFramePr>
        <p:xfrm>
          <a:off x="408795" y="1916832"/>
          <a:ext cx="8370888" cy="4620892"/>
        </p:xfrm>
        <a:graphic>
          <a:graphicData uri="http://schemas.openxmlformats.org/drawingml/2006/table">
            <a:tbl>
              <a:tblPr firstRow="1" bandRow="1">
                <a:tableStyleId>{5C22544A-7EE6-4342-B048-85BDC9FD1C3A}</a:tableStyleId>
              </a:tblPr>
              <a:tblGrid>
                <a:gridCol w="4185444">
                  <a:extLst>
                    <a:ext uri="{9D8B030D-6E8A-4147-A177-3AD203B41FA5}">
                      <a16:colId xmlns:a16="http://schemas.microsoft.com/office/drawing/2014/main" val="20000"/>
                    </a:ext>
                  </a:extLst>
                </a:gridCol>
                <a:gridCol w="4185444">
                  <a:extLst>
                    <a:ext uri="{9D8B030D-6E8A-4147-A177-3AD203B41FA5}">
                      <a16:colId xmlns:a16="http://schemas.microsoft.com/office/drawing/2014/main" val="20001"/>
                    </a:ext>
                  </a:extLst>
                </a:gridCol>
              </a:tblGrid>
              <a:tr h="346177">
                <a:tc gridSpan="2">
                  <a:txBody>
                    <a:bodyPr/>
                    <a:lstStyle/>
                    <a:p>
                      <a:pPr algn="ctr" fontAlgn="ctr"/>
                      <a:r>
                        <a:rPr lang="pt-BR" sz="2000" b="1" i="0" u="none" strike="noStrike" dirty="0">
                          <a:solidFill>
                            <a:schemeClr val="tx1"/>
                          </a:solidFill>
                          <a:effectLst/>
                          <a:latin typeface="Calibri" panose="020F0502020204030204" pitchFamily="34" charset="0"/>
                        </a:rPr>
                        <a:t>DISPONIBILIDADE 31/12/2025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pt-BR"/>
                    </a:p>
                  </a:txBody>
                  <a:tcPr/>
                </a:tc>
                <a:extLst>
                  <a:ext uri="{0D108BD9-81ED-4DB2-BD59-A6C34878D82A}">
                    <a16:rowId xmlns:a16="http://schemas.microsoft.com/office/drawing/2014/main" val="10000"/>
                  </a:ext>
                </a:extLst>
              </a:tr>
              <a:tr h="293420">
                <a:tc>
                  <a:txBody>
                    <a:bodyPr/>
                    <a:lstStyle/>
                    <a:p>
                      <a:pPr algn="ctr" fontAlgn="ctr"/>
                      <a:r>
                        <a:rPr lang="pt-BR" sz="2000" b="0" i="0" u="none" strike="noStrike" dirty="0">
                          <a:solidFill>
                            <a:schemeClr val="tx1"/>
                          </a:solidFill>
                          <a:effectLst/>
                          <a:latin typeface="Calibri" panose="020F0502020204030204" pitchFamily="34" charset="0"/>
                        </a:rPr>
                        <a:t>Recursos Vinculados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2000" b="0" i="0" u="none" strike="noStrike">
                          <a:solidFill>
                            <a:srgbClr val="000000"/>
                          </a:solidFill>
                          <a:effectLst/>
                          <a:latin typeface="Calibri" panose="020F0502020204030204" pitchFamily="34" charset="0"/>
                        </a:rPr>
                        <a:t>16.193.264,06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293420">
                <a:tc>
                  <a:txBody>
                    <a:bodyPr/>
                    <a:lstStyle/>
                    <a:p>
                      <a:pPr algn="ctr" fontAlgn="ctr"/>
                      <a:r>
                        <a:rPr lang="pt-BR" sz="2000" b="0" i="0" u="none" strike="noStrike" dirty="0">
                          <a:solidFill>
                            <a:schemeClr val="tx1"/>
                          </a:solidFill>
                          <a:effectLst/>
                          <a:latin typeface="Calibri" panose="020F0502020204030204" pitchFamily="34" charset="0"/>
                        </a:rPr>
                        <a:t>Recursos Não Vinculado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2000" b="0" i="0" u="none" strike="noStrike">
                          <a:solidFill>
                            <a:srgbClr val="000000"/>
                          </a:solidFill>
                          <a:effectLst/>
                          <a:latin typeface="Calibri" panose="020F0502020204030204" pitchFamily="34" charset="0"/>
                        </a:rPr>
                        <a:t>6.129.387,78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r h="293420">
                <a:tc>
                  <a:txBody>
                    <a:bodyPr/>
                    <a:lstStyle/>
                    <a:p>
                      <a:pPr algn="ctr" fontAlgn="ctr"/>
                      <a:r>
                        <a:rPr lang="pt-BR" sz="2000" b="1" i="0" u="none" strike="noStrike" dirty="0">
                          <a:solidFill>
                            <a:schemeClr val="tx1"/>
                          </a:solidFill>
                          <a:effectLst/>
                          <a:latin typeface="Calibri" panose="020F0502020204030204" pitchFamily="34" charset="0"/>
                        </a:rPr>
                        <a:t>TOTAL</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2000" b="1" i="0" u="none" strike="noStrike" dirty="0">
                          <a:solidFill>
                            <a:srgbClr val="000000"/>
                          </a:solidFill>
                          <a:effectLst/>
                          <a:latin typeface="Calibri" panose="020F0502020204030204" pitchFamily="34" charset="0"/>
                        </a:rPr>
                        <a:t>22.322.651,84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293420">
                <a:tc gridSpan="2">
                  <a:txBody>
                    <a:bodyPr/>
                    <a:lstStyle/>
                    <a:p>
                      <a:pPr algn="ctr" fontAlgn="ctr"/>
                      <a:endParaRPr lang="pt-BR" sz="2000" b="1" i="0" u="none" strike="noStrike" dirty="0">
                        <a:solidFill>
                          <a:schemeClr val="tx1"/>
                        </a:solidFill>
                        <a:effectLst/>
                        <a:latin typeface="Calibri" panose="020F050202020403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fontAlgn="ctr"/>
                      <a:endParaRPr lang="pt-BR" sz="2000" b="1" i="0" u="none" strike="noStrike" dirty="0">
                        <a:solidFill>
                          <a:srgbClr val="00206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r h="319834">
                <a:tc gridSpan="2">
                  <a:txBody>
                    <a:bodyPr/>
                    <a:lstStyle/>
                    <a:p>
                      <a:pPr algn="ctr" fontAlgn="ctr"/>
                      <a:r>
                        <a:rPr lang="pt-BR" sz="2000" b="1" i="0" u="none" strike="noStrike" dirty="0">
                          <a:solidFill>
                            <a:schemeClr val="tx1"/>
                          </a:solidFill>
                          <a:effectLst/>
                          <a:latin typeface="Calibri" panose="020F0502020204030204" pitchFamily="34" charset="0"/>
                        </a:rPr>
                        <a:t>Despesas a Pagar 01/01/2025 a 31/12/2025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pt-BR"/>
                    </a:p>
                  </a:txBody>
                  <a:tcPr/>
                </a:tc>
                <a:extLst>
                  <a:ext uri="{0D108BD9-81ED-4DB2-BD59-A6C34878D82A}">
                    <a16:rowId xmlns:a16="http://schemas.microsoft.com/office/drawing/2014/main" val="10005"/>
                  </a:ext>
                </a:extLst>
              </a:tr>
              <a:tr h="293420">
                <a:tc>
                  <a:txBody>
                    <a:bodyPr/>
                    <a:lstStyle/>
                    <a:p>
                      <a:pPr algn="ctr" fontAlgn="ctr"/>
                      <a:endParaRPr lang="pt-BR" sz="2000" b="0" i="0" u="none" strike="noStrike" dirty="0">
                        <a:solidFill>
                          <a:schemeClr val="tx1"/>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2000" b="0" i="0" u="none" strike="noStrike">
                          <a:solidFill>
                            <a:srgbClr val="000000"/>
                          </a:solidFill>
                          <a:effectLst/>
                          <a:latin typeface="Calibri" panose="020F0502020204030204" pitchFamily="34" charset="0"/>
                        </a:rPr>
                        <a:t>4.681.818,26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6"/>
                  </a:ext>
                </a:extLst>
              </a:tr>
              <a:tr h="293420">
                <a:tc>
                  <a:txBody>
                    <a:bodyPr/>
                    <a:lstStyle/>
                    <a:p>
                      <a:pPr algn="ctr" fontAlgn="ctr"/>
                      <a:r>
                        <a:rPr lang="pt-BR" sz="2000" b="0" i="0" u="none" strike="noStrike" dirty="0">
                          <a:solidFill>
                            <a:schemeClr val="tx1"/>
                          </a:solidFill>
                          <a:effectLst/>
                          <a:latin typeface="Calibri" panose="020F0502020204030204" pitchFamily="34" charset="0"/>
                        </a:rPr>
                        <a:t>Não Vinculados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2000" b="0" i="0" u="none" strike="noStrike">
                          <a:solidFill>
                            <a:srgbClr val="000000"/>
                          </a:solidFill>
                          <a:effectLst/>
                          <a:latin typeface="Calibri" panose="020F0502020204030204" pitchFamily="34" charset="0"/>
                        </a:rPr>
                        <a:t>3.504.469,32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7"/>
                  </a:ext>
                </a:extLst>
              </a:tr>
              <a:tr h="293420">
                <a:tc>
                  <a:txBody>
                    <a:bodyPr/>
                    <a:lstStyle/>
                    <a:p>
                      <a:pPr algn="ctr" fontAlgn="ctr"/>
                      <a:r>
                        <a:rPr lang="pt-BR" sz="2000" b="1" i="0" u="none" strike="noStrike" dirty="0">
                          <a:solidFill>
                            <a:schemeClr val="tx1"/>
                          </a:solidFill>
                          <a:effectLst/>
                          <a:latin typeface="Calibri" panose="020F0502020204030204" pitchFamily="34" charset="0"/>
                        </a:rPr>
                        <a:t>TOTAL</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2000" b="1" i="0" u="none" strike="noStrike" dirty="0">
                          <a:solidFill>
                            <a:srgbClr val="000000"/>
                          </a:solidFill>
                          <a:effectLst/>
                          <a:latin typeface="Calibri" panose="020F0502020204030204" pitchFamily="34" charset="0"/>
                        </a:rPr>
                        <a:t>8.186.287,58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8"/>
                  </a:ext>
                </a:extLst>
              </a:tr>
              <a:tr h="293420">
                <a:tc gridSpan="2">
                  <a:txBody>
                    <a:bodyPr/>
                    <a:lstStyle/>
                    <a:p>
                      <a:pPr algn="ctr" fontAlgn="ctr"/>
                      <a:endParaRPr lang="pt-BR" sz="2000" b="1" i="0" u="none" strike="noStrike" dirty="0">
                        <a:solidFill>
                          <a:schemeClr val="tx1"/>
                        </a:solidFill>
                        <a:effectLst/>
                        <a:latin typeface="Calibri" panose="020F0502020204030204" pitchFamily="34" charset="0"/>
                      </a:endParaRPr>
                    </a:p>
                  </a:txBody>
                  <a:tcPr marL="9525"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fontAlgn="ctr"/>
                      <a:endParaRPr lang="pt-BR" sz="2000" b="1" i="0" u="none" strike="noStrike" dirty="0">
                        <a:solidFill>
                          <a:srgbClr val="002060"/>
                        </a:solidFill>
                        <a:effectLst/>
                        <a:latin typeface="Calibri" panose="020F050202020403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9"/>
                  </a:ext>
                </a:extLst>
              </a:tr>
              <a:tr h="405876">
                <a:tc gridSpan="2">
                  <a:txBody>
                    <a:bodyPr/>
                    <a:lstStyle/>
                    <a:p>
                      <a:pPr algn="ctr" fontAlgn="ctr"/>
                      <a:r>
                        <a:rPr lang="pt-BR" sz="2000" b="1" i="0" u="none" strike="noStrike" dirty="0">
                          <a:solidFill>
                            <a:schemeClr val="tx1"/>
                          </a:solidFill>
                          <a:effectLst/>
                          <a:latin typeface="Calibri" panose="020F0502020204030204" pitchFamily="34" charset="0"/>
                        </a:rPr>
                        <a:t>Restos a Pagar exercícios anteriores a 2025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pt-BR"/>
                    </a:p>
                  </a:txBody>
                  <a:tcPr/>
                </a:tc>
                <a:extLst>
                  <a:ext uri="{0D108BD9-81ED-4DB2-BD59-A6C34878D82A}">
                    <a16:rowId xmlns:a16="http://schemas.microsoft.com/office/drawing/2014/main" val="10010"/>
                  </a:ext>
                </a:extLst>
              </a:tr>
              <a:tr h="286670">
                <a:tc>
                  <a:txBody>
                    <a:bodyPr/>
                    <a:lstStyle/>
                    <a:p>
                      <a:pPr algn="ctr" fontAlgn="ctr"/>
                      <a:r>
                        <a:rPr lang="pt-BR" sz="2000" b="0" i="0" u="none" strike="noStrike" dirty="0">
                          <a:solidFill>
                            <a:schemeClr val="tx1"/>
                          </a:solidFill>
                          <a:effectLst/>
                          <a:latin typeface="Calibri" panose="020F0502020204030204" pitchFamily="34" charset="0"/>
                        </a:rPr>
                        <a:t>Vinculados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2000" b="0" i="0" u="none" strike="noStrike">
                          <a:solidFill>
                            <a:srgbClr val="000000"/>
                          </a:solidFill>
                          <a:effectLst/>
                          <a:latin typeface="Calibri" panose="020F0502020204030204" pitchFamily="34" charset="0"/>
                        </a:rPr>
                        <a:t>447.647,97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1"/>
                  </a:ext>
                </a:extLst>
              </a:tr>
              <a:tr h="405755">
                <a:tc>
                  <a:txBody>
                    <a:bodyPr/>
                    <a:lstStyle/>
                    <a:p>
                      <a:pPr algn="ctr" fontAlgn="ctr"/>
                      <a:r>
                        <a:rPr lang="pt-BR" sz="2000" b="0" i="0" u="none" strike="noStrike" dirty="0">
                          <a:solidFill>
                            <a:schemeClr val="tx1"/>
                          </a:solidFill>
                          <a:effectLst/>
                          <a:latin typeface="Calibri" panose="020F0502020204030204" pitchFamily="34" charset="0"/>
                        </a:rPr>
                        <a:t>Não Vinculados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2000" b="0" i="0" u="none" strike="noStrike">
                          <a:solidFill>
                            <a:srgbClr val="000000"/>
                          </a:solidFill>
                          <a:effectLst/>
                          <a:latin typeface="Calibri" panose="020F0502020204030204" pitchFamily="34" charset="0"/>
                        </a:rPr>
                        <a:t>176.908,96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2"/>
                  </a:ext>
                </a:extLst>
              </a:tr>
              <a:tr h="293420">
                <a:tc>
                  <a:txBody>
                    <a:bodyPr/>
                    <a:lstStyle/>
                    <a:p>
                      <a:pPr algn="ctr" fontAlgn="ctr"/>
                      <a:r>
                        <a:rPr lang="pt-BR" sz="2000" b="1" i="0" u="none" strike="noStrike" dirty="0">
                          <a:solidFill>
                            <a:schemeClr val="tx1"/>
                          </a:solidFill>
                          <a:effectLst/>
                          <a:latin typeface="Calibri" panose="020F0502020204030204" pitchFamily="34" charset="0"/>
                        </a:rPr>
                        <a:t>TOTAL</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2000" b="1" i="0" u="none" strike="noStrike" dirty="0">
                          <a:solidFill>
                            <a:srgbClr val="000000"/>
                          </a:solidFill>
                          <a:effectLst/>
                          <a:latin typeface="Calibri" panose="020F0502020204030204" pitchFamily="34" charset="0"/>
                        </a:rPr>
                        <a:t>624.556,93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13"/>
                  </a:ext>
                </a:extLst>
              </a:tr>
            </a:tbl>
          </a:graphicData>
        </a:graphic>
      </p:graphicFrame>
    </p:spTree>
    <p:extLst>
      <p:ext uri="{BB962C8B-B14F-4D97-AF65-F5344CB8AC3E}">
        <p14:creationId xmlns:p14="http://schemas.microsoft.com/office/powerpoint/2010/main" val="18762491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BA773F-5392-4113-966B-5D4BB19652F7}"/>
              </a:ext>
            </a:extLst>
          </p:cNvPr>
          <p:cNvSpPr>
            <a:spLocks noGrp="1"/>
          </p:cNvSpPr>
          <p:nvPr>
            <p:ph type="title" idx="4294967295"/>
          </p:nvPr>
        </p:nvSpPr>
        <p:spPr>
          <a:xfrm>
            <a:off x="1" y="1190773"/>
            <a:ext cx="9144000" cy="1027113"/>
          </a:xfrm>
        </p:spPr>
        <p:txBody>
          <a:bodyPr rtlCol="0">
            <a:noAutofit/>
          </a:bodyPr>
          <a:lstStyle/>
          <a:p>
            <a:pPr algn="ctr" eaLnBrk="1" fontAlgn="auto" hangingPunct="1">
              <a:spcAft>
                <a:spcPts val="0"/>
              </a:spcAft>
              <a:defRPr/>
            </a:pPr>
            <a:r>
              <a:rPr lang="pt-BR" sz="3600" b="1" dirty="0"/>
              <a:t>Disponibilidade X Restos a Pagar  </a:t>
            </a:r>
            <a:br>
              <a:rPr lang="pt-BR" sz="3600" b="1" dirty="0"/>
            </a:br>
            <a:r>
              <a:rPr lang="pt-BR" sz="3600" b="1" dirty="0"/>
              <a:t>Prefeitura</a:t>
            </a:r>
          </a:p>
        </p:txBody>
      </p:sp>
      <p:graphicFrame>
        <p:nvGraphicFramePr>
          <p:cNvPr id="4" name="Tabela 3">
            <a:extLst>
              <a:ext uri="{FF2B5EF4-FFF2-40B4-BE49-F238E27FC236}">
                <a16:creationId xmlns:a16="http://schemas.microsoft.com/office/drawing/2014/main" id="{EF441565-A9D3-4C70-871A-4E5FD6986354}"/>
              </a:ext>
            </a:extLst>
          </p:cNvPr>
          <p:cNvGraphicFramePr>
            <a:graphicFrameLocks noGrp="1"/>
          </p:cNvGraphicFramePr>
          <p:nvPr>
            <p:extLst>
              <p:ext uri="{D42A27DB-BD31-4B8C-83A1-F6EECF244321}">
                <p14:modId xmlns:p14="http://schemas.microsoft.com/office/powerpoint/2010/main" val="458213928"/>
              </p:ext>
            </p:extLst>
          </p:nvPr>
        </p:nvGraphicFramePr>
        <p:xfrm>
          <a:off x="395536" y="2355850"/>
          <a:ext cx="8568953" cy="3530857"/>
        </p:xfrm>
        <a:graphic>
          <a:graphicData uri="http://schemas.openxmlformats.org/drawingml/2006/table">
            <a:tbl>
              <a:tblPr firstRow="1" bandRow="1">
                <a:tableStyleId>{B301B821-A1FF-4177-AEE7-76D212191A09}</a:tableStyleId>
              </a:tblPr>
              <a:tblGrid>
                <a:gridCol w="2095813">
                  <a:extLst>
                    <a:ext uri="{9D8B030D-6E8A-4147-A177-3AD203B41FA5}">
                      <a16:colId xmlns:a16="http://schemas.microsoft.com/office/drawing/2014/main" val="20000"/>
                    </a:ext>
                  </a:extLst>
                </a:gridCol>
                <a:gridCol w="2584707">
                  <a:extLst>
                    <a:ext uri="{9D8B030D-6E8A-4147-A177-3AD203B41FA5}">
                      <a16:colId xmlns:a16="http://schemas.microsoft.com/office/drawing/2014/main" val="20001"/>
                    </a:ext>
                  </a:extLst>
                </a:gridCol>
                <a:gridCol w="3888433">
                  <a:extLst>
                    <a:ext uri="{9D8B030D-6E8A-4147-A177-3AD203B41FA5}">
                      <a16:colId xmlns:a16="http://schemas.microsoft.com/office/drawing/2014/main" val="20002"/>
                    </a:ext>
                  </a:extLst>
                </a:gridCol>
              </a:tblGrid>
              <a:tr h="1649214">
                <a:tc>
                  <a:txBody>
                    <a:bodyPr/>
                    <a:lstStyle/>
                    <a:p>
                      <a:pPr algn="ctr"/>
                      <a:endParaRPr lang="pt-BR" sz="2400" dirty="0">
                        <a:solidFill>
                          <a:schemeClr val="bg1"/>
                        </a:solidFill>
                        <a:effectLst/>
                        <a:latin typeface="+mj-lt"/>
                      </a:endParaRPr>
                    </a:p>
                  </a:txBody>
                  <a:tcPr marL="91441" marR="91441" marT="45726" marB="4572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pt-BR" sz="2400" dirty="0">
                          <a:solidFill>
                            <a:schemeClr val="tx1"/>
                          </a:solidFill>
                          <a:effectLst/>
                          <a:latin typeface="+mj-lt"/>
                        </a:rPr>
                        <a:t>Disponibilidade</a:t>
                      </a:r>
                    </a:p>
                    <a:p>
                      <a:pPr algn="ctr"/>
                      <a:r>
                        <a:rPr lang="pt-BR" sz="2400" dirty="0">
                          <a:solidFill>
                            <a:schemeClr val="tx1"/>
                          </a:solidFill>
                          <a:effectLst/>
                          <a:latin typeface="+mj-lt"/>
                        </a:rPr>
                        <a:t>31/12/2025</a:t>
                      </a:r>
                    </a:p>
                  </a:txBody>
                  <a:tcPr marL="91441" marR="91441" marT="45726" marB="4572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BR" sz="2400" b="1" baseline="0" dirty="0">
                          <a:solidFill>
                            <a:schemeClr val="tx1"/>
                          </a:solidFill>
                          <a:effectLst/>
                          <a:latin typeface="+mj-lt"/>
                        </a:rPr>
                        <a:t>Despesa a pagar </a:t>
                      </a:r>
                    </a:p>
                    <a:p>
                      <a:pPr marL="0" marR="0" indent="0" algn="ctr" defTabSz="914400" rtl="0" eaLnBrk="1" fontAlgn="auto" latinLnBrk="0" hangingPunct="1">
                        <a:lnSpc>
                          <a:spcPct val="100000"/>
                        </a:lnSpc>
                        <a:spcBef>
                          <a:spcPts val="0"/>
                        </a:spcBef>
                        <a:spcAft>
                          <a:spcPts val="0"/>
                        </a:spcAft>
                        <a:buClrTx/>
                        <a:buSzTx/>
                        <a:buFontTx/>
                        <a:buNone/>
                        <a:tabLst/>
                        <a:defRPr/>
                      </a:pPr>
                      <a:r>
                        <a:rPr lang="pt-BR" sz="2400" b="1" baseline="0" dirty="0">
                          <a:solidFill>
                            <a:schemeClr val="tx1"/>
                          </a:solidFill>
                          <a:effectLst/>
                          <a:latin typeface="+mj-lt"/>
                        </a:rPr>
                        <a:t>01/01 a </a:t>
                      </a:r>
                      <a:r>
                        <a:rPr lang="pt-BR" sz="2400" b="1" kern="1200" dirty="0">
                          <a:solidFill>
                            <a:schemeClr val="tx1"/>
                          </a:solidFill>
                          <a:effectLst/>
                          <a:latin typeface="+mn-lt"/>
                          <a:ea typeface="+mn-ea"/>
                          <a:cs typeface="+mn-cs"/>
                        </a:rPr>
                        <a:t>31/12/2025</a:t>
                      </a:r>
                    </a:p>
                    <a:p>
                      <a:pPr marL="0" marR="0" indent="0" algn="ctr" defTabSz="914400" rtl="0" eaLnBrk="1" fontAlgn="auto" latinLnBrk="0" hangingPunct="1">
                        <a:lnSpc>
                          <a:spcPct val="100000"/>
                        </a:lnSpc>
                        <a:spcBef>
                          <a:spcPts val="0"/>
                        </a:spcBef>
                        <a:spcAft>
                          <a:spcPts val="0"/>
                        </a:spcAft>
                        <a:buClrTx/>
                        <a:buSzTx/>
                        <a:buFontTx/>
                        <a:buNone/>
                        <a:tabLst/>
                        <a:defRPr/>
                      </a:pPr>
                      <a:r>
                        <a:rPr lang="pt-BR" sz="2400" b="1" dirty="0">
                          <a:solidFill>
                            <a:schemeClr val="tx1"/>
                          </a:solidFill>
                          <a:effectLst/>
                          <a:latin typeface="+mj-lt"/>
                        </a:rPr>
                        <a:t>+ </a:t>
                      </a:r>
                    </a:p>
                    <a:p>
                      <a:pPr marL="0" marR="0" indent="0" algn="ctr" defTabSz="914400" rtl="0" eaLnBrk="1" fontAlgn="auto" latinLnBrk="0" hangingPunct="1">
                        <a:lnSpc>
                          <a:spcPct val="100000"/>
                        </a:lnSpc>
                        <a:spcBef>
                          <a:spcPts val="0"/>
                        </a:spcBef>
                        <a:spcAft>
                          <a:spcPts val="0"/>
                        </a:spcAft>
                        <a:buClrTx/>
                        <a:buSzTx/>
                        <a:buFontTx/>
                        <a:buNone/>
                        <a:tabLst/>
                        <a:defRPr/>
                      </a:pPr>
                      <a:r>
                        <a:rPr lang="pt-BR" sz="2400" b="1" dirty="0">
                          <a:solidFill>
                            <a:schemeClr val="tx1"/>
                          </a:solidFill>
                          <a:effectLst/>
                          <a:latin typeface="+mj-lt"/>
                        </a:rPr>
                        <a:t>Restos</a:t>
                      </a:r>
                      <a:r>
                        <a:rPr lang="pt-BR" sz="2400" b="1" baseline="0" dirty="0">
                          <a:solidFill>
                            <a:schemeClr val="tx1"/>
                          </a:solidFill>
                          <a:effectLst/>
                          <a:latin typeface="+mj-lt"/>
                        </a:rPr>
                        <a:t> a pagar de exercícios anteriores a 2025</a:t>
                      </a:r>
                      <a:endParaRPr lang="pt-BR" sz="2400" b="1" dirty="0">
                        <a:solidFill>
                          <a:schemeClr val="tx1"/>
                        </a:solidFill>
                        <a:effectLst/>
                        <a:latin typeface="+mj-lt"/>
                      </a:endParaRPr>
                    </a:p>
                  </a:txBody>
                  <a:tcPr marL="91441" marR="91441" marT="45726" marB="45726"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0"/>
                  </a:ext>
                </a:extLst>
              </a:tr>
              <a:tr h="833679">
                <a:tc>
                  <a:txBody>
                    <a:bodyPr/>
                    <a:lstStyle/>
                    <a:p>
                      <a:pPr algn="ctr" fontAlgn="ctr"/>
                      <a:r>
                        <a:rPr lang="pt-BR" sz="2400" b="1" i="0" u="none" strike="noStrike" dirty="0">
                          <a:solidFill>
                            <a:srgbClr val="000000"/>
                          </a:solidFill>
                          <a:effectLst/>
                          <a:latin typeface="Calibri" panose="020F0502020204030204" pitchFamily="34" charset="0"/>
                        </a:rPr>
                        <a:t>Recurso Vinculado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2400" b="1" i="0" u="none" strike="noStrike">
                          <a:solidFill>
                            <a:srgbClr val="000000"/>
                          </a:solidFill>
                          <a:effectLst/>
                          <a:latin typeface="Calibri" panose="020F0502020204030204" pitchFamily="34" charset="0"/>
                        </a:rPr>
                        <a:t>16.193.264,06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2400" b="1" i="0" u="none" strike="noStrike">
                          <a:solidFill>
                            <a:srgbClr val="000000"/>
                          </a:solidFill>
                          <a:effectLst/>
                          <a:latin typeface="Calibri" panose="020F0502020204030204" pitchFamily="34" charset="0"/>
                        </a:rPr>
                        <a:t>5.129.466,23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776926">
                <a:tc>
                  <a:txBody>
                    <a:bodyPr/>
                    <a:lstStyle/>
                    <a:p>
                      <a:pPr algn="ctr" fontAlgn="ctr"/>
                      <a:r>
                        <a:rPr lang="pt-BR" sz="2400" b="1" i="0" u="none" strike="noStrike">
                          <a:solidFill>
                            <a:srgbClr val="000000"/>
                          </a:solidFill>
                          <a:effectLst/>
                          <a:latin typeface="Calibri" panose="020F0502020204030204" pitchFamily="34" charset="0"/>
                        </a:rPr>
                        <a:t>Recurso  não Vinculado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2400" b="1" i="0" u="none" strike="noStrike">
                          <a:solidFill>
                            <a:srgbClr val="000000"/>
                          </a:solidFill>
                          <a:effectLst/>
                          <a:latin typeface="Calibri" panose="020F0502020204030204" pitchFamily="34" charset="0"/>
                        </a:rPr>
                        <a:t>6.129.387,78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ctr"/>
                      <a:r>
                        <a:rPr lang="pt-BR" sz="2400" b="1" i="0" u="none" strike="noStrike" dirty="0">
                          <a:solidFill>
                            <a:srgbClr val="000000"/>
                          </a:solidFill>
                          <a:effectLst/>
                          <a:latin typeface="Calibri" panose="020F0502020204030204" pitchFamily="34" charset="0"/>
                        </a:rPr>
                        <a:t>3.681.378,28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84006972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Gráfico 1"/>
          <p:cNvGraphicFramePr/>
          <p:nvPr>
            <p:extLst>
              <p:ext uri="{D42A27DB-BD31-4B8C-83A1-F6EECF244321}">
                <p14:modId xmlns:p14="http://schemas.microsoft.com/office/powerpoint/2010/main" val="3299811993"/>
              </p:ext>
            </p:extLst>
          </p:nvPr>
        </p:nvGraphicFramePr>
        <p:xfrm>
          <a:off x="287016" y="1340768"/>
          <a:ext cx="8856984" cy="5328591"/>
        </p:xfrm>
        <a:graphic>
          <a:graphicData uri="http://schemas.openxmlformats.org/drawingml/2006/chart">
            <c:chart xmlns:c="http://schemas.openxmlformats.org/drawingml/2006/chart" xmlns:r="http://schemas.openxmlformats.org/officeDocument/2006/relationships" r:id="rId2"/>
          </a:graphicData>
        </a:graphic>
      </p:graphicFrame>
      <p:sp>
        <p:nvSpPr>
          <p:cNvPr id="3" name="Título 1">
            <a:extLst>
              <a:ext uri="{FF2B5EF4-FFF2-40B4-BE49-F238E27FC236}">
                <a16:creationId xmlns:a16="http://schemas.microsoft.com/office/drawing/2014/main" id="{ADBA773F-5392-4113-966B-5D4BB19652F7}"/>
              </a:ext>
            </a:extLst>
          </p:cNvPr>
          <p:cNvSpPr txBox="1">
            <a:spLocks/>
          </p:cNvSpPr>
          <p:nvPr/>
        </p:nvSpPr>
        <p:spPr>
          <a:xfrm>
            <a:off x="20341" y="737689"/>
            <a:ext cx="9144000" cy="1027113"/>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pt-BR" sz="2800" b="1" dirty="0"/>
              <a:t>GRÁFICO: Disponibilidade X Restos a Pagar  </a:t>
            </a:r>
            <a:br>
              <a:rPr lang="pt-BR" sz="2800" b="1" dirty="0"/>
            </a:br>
            <a:r>
              <a:rPr lang="pt-BR" sz="2800" b="1" dirty="0"/>
              <a:t>Prefeitura</a:t>
            </a:r>
          </a:p>
        </p:txBody>
      </p:sp>
    </p:spTree>
    <p:extLst>
      <p:ext uri="{BB962C8B-B14F-4D97-AF65-F5344CB8AC3E}">
        <p14:creationId xmlns:p14="http://schemas.microsoft.com/office/powerpoint/2010/main" val="224582327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640A8F6-1391-49F0-8C15-8CE824B5C4DF}"/>
              </a:ext>
            </a:extLst>
          </p:cNvPr>
          <p:cNvSpPr txBox="1">
            <a:spLocks/>
          </p:cNvSpPr>
          <p:nvPr/>
        </p:nvSpPr>
        <p:spPr>
          <a:xfrm>
            <a:off x="0" y="908720"/>
            <a:ext cx="9144000" cy="1512096"/>
          </a:xfrm>
          <a:prstGeom prst="rect">
            <a:avLst/>
          </a:prstGeom>
        </p:spPr>
        <p:txBody>
          <a:bodyPr/>
          <a:lstStyle/>
          <a:p>
            <a:pPr algn="ctr" fontAlgn="auto">
              <a:spcBef>
                <a:spcPts val="0"/>
              </a:spcBef>
              <a:spcAft>
                <a:spcPts val="0"/>
              </a:spcAft>
              <a:defRPr/>
            </a:pPr>
            <a:r>
              <a:rPr lang="pt-BR" sz="3000" b="1" dirty="0">
                <a:latin typeface="+mj-lt"/>
                <a:ea typeface="+mj-ea"/>
                <a:cs typeface="+mj-cs"/>
              </a:rPr>
              <a:t>Comparativo entre Receita Arrecadada, Despesa Empenhada e Liquidada</a:t>
            </a:r>
          </a:p>
          <a:p>
            <a:pPr algn="ctr" fontAlgn="auto">
              <a:spcBef>
                <a:spcPts val="0"/>
              </a:spcBef>
              <a:spcAft>
                <a:spcPts val="0"/>
              </a:spcAft>
              <a:defRPr/>
            </a:pPr>
            <a:r>
              <a:rPr lang="pt-BR" sz="3000" b="1" dirty="0">
                <a:latin typeface="+mj-lt"/>
                <a:ea typeface="+mj-ea"/>
                <a:cs typeface="+mj-cs"/>
              </a:rPr>
              <a:t>Janeiro a Dezembro de 2025 Prefeitura</a:t>
            </a:r>
          </a:p>
        </p:txBody>
      </p:sp>
      <p:graphicFrame>
        <p:nvGraphicFramePr>
          <p:cNvPr id="2" name="Gráfico 1"/>
          <p:cNvGraphicFramePr/>
          <p:nvPr>
            <p:extLst>
              <p:ext uri="{D42A27DB-BD31-4B8C-83A1-F6EECF244321}">
                <p14:modId xmlns:p14="http://schemas.microsoft.com/office/powerpoint/2010/main" val="446359291"/>
              </p:ext>
            </p:extLst>
          </p:nvPr>
        </p:nvGraphicFramePr>
        <p:xfrm>
          <a:off x="143508" y="2276872"/>
          <a:ext cx="8856984" cy="4464496"/>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4070296181"/>
      </p:ext>
    </p:extLst>
  </p:cSld>
  <p:clrMapOvr>
    <a:masterClrMapping/>
  </p:clrMapOvr>
  <p:transition>
    <p:plus/>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0C0F26B-11D6-4ED4-8300-D5629C39C35B}"/>
              </a:ext>
            </a:extLst>
          </p:cNvPr>
          <p:cNvSpPr txBox="1">
            <a:spLocks noChangeArrowheads="1"/>
          </p:cNvSpPr>
          <p:nvPr/>
        </p:nvSpPr>
        <p:spPr>
          <a:xfrm>
            <a:off x="-20588" y="836713"/>
            <a:ext cx="9144000" cy="504056"/>
          </a:xfrm>
          <a:prstGeom prst="rect">
            <a:avLst/>
          </a:prstGeom>
        </p:spPr>
        <p:txBody>
          <a:bodyPr/>
          <a:lstStyle/>
          <a:p>
            <a:pPr algn="ctr" fontAlgn="auto">
              <a:spcBef>
                <a:spcPts val="0"/>
              </a:spcBef>
              <a:spcAft>
                <a:spcPts val="0"/>
              </a:spcAft>
              <a:defRPr/>
            </a:pPr>
            <a:r>
              <a:rPr lang="pt-BR" sz="2800" b="1" dirty="0">
                <a:latin typeface="+mj-lt"/>
                <a:ea typeface="+mj-ea"/>
                <a:cs typeface="+mj-cs"/>
              </a:rPr>
              <a:t>DESPESA CORRENTE X RECEITA CORRENTE</a:t>
            </a:r>
          </a:p>
        </p:txBody>
      </p:sp>
      <p:sp>
        <p:nvSpPr>
          <p:cNvPr id="4" name="CaixaDeTexto 3">
            <a:extLst>
              <a:ext uri="{FF2B5EF4-FFF2-40B4-BE49-F238E27FC236}">
                <a16:creationId xmlns:a16="http://schemas.microsoft.com/office/drawing/2014/main" id="{4ADE22FC-319B-0AA5-A220-575D98D79F53}"/>
              </a:ext>
            </a:extLst>
          </p:cNvPr>
          <p:cNvSpPr txBox="1"/>
          <p:nvPr/>
        </p:nvSpPr>
        <p:spPr>
          <a:xfrm>
            <a:off x="114968" y="1340769"/>
            <a:ext cx="9029032" cy="1938992"/>
          </a:xfrm>
          <a:prstGeom prst="rect">
            <a:avLst/>
          </a:prstGeom>
          <a:noFill/>
        </p:spPr>
        <p:txBody>
          <a:bodyPr wrap="square">
            <a:spAutoFit/>
          </a:bodyPr>
          <a:lstStyle/>
          <a:p>
            <a:r>
              <a:rPr lang="pt-BR" sz="2000" b="1" dirty="0"/>
              <a:t>Art. 167-A da CF</a:t>
            </a:r>
          </a:p>
          <a:p>
            <a:endParaRPr lang="pt-BR" sz="2000" b="1" dirty="0"/>
          </a:p>
          <a:p>
            <a:pPr algn="just"/>
            <a:r>
              <a:rPr lang="pt-BR" sz="2000" dirty="0"/>
              <a:t>Os dados apresentados a seguir foram apurados conforme orientação do Tribunal de Contas do Estado de Minas Gerais, nos termos da Consulta nº 1.160.617, garantindo que os cálculos estejam de acordo com as normas vigentes e assegurando transparência na demonstração dos resultados fiscais do 6º bimestre de 2025.</a:t>
            </a:r>
            <a:endParaRPr lang="pt-BR" sz="2000" b="1" dirty="0"/>
          </a:p>
        </p:txBody>
      </p:sp>
      <p:graphicFrame>
        <p:nvGraphicFramePr>
          <p:cNvPr id="6" name="Tabela 5">
            <a:extLst>
              <a:ext uri="{FF2B5EF4-FFF2-40B4-BE49-F238E27FC236}">
                <a16:creationId xmlns:a16="http://schemas.microsoft.com/office/drawing/2014/main" id="{6C94B209-0DCD-1D57-4A61-787BB7A48A99}"/>
              </a:ext>
            </a:extLst>
          </p:cNvPr>
          <p:cNvGraphicFramePr>
            <a:graphicFrameLocks noGrp="1"/>
          </p:cNvGraphicFramePr>
          <p:nvPr>
            <p:extLst>
              <p:ext uri="{D42A27DB-BD31-4B8C-83A1-F6EECF244321}">
                <p14:modId xmlns:p14="http://schemas.microsoft.com/office/powerpoint/2010/main" val="3234977212"/>
              </p:ext>
            </p:extLst>
          </p:nvPr>
        </p:nvGraphicFramePr>
        <p:xfrm>
          <a:off x="251520" y="3284984"/>
          <a:ext cx="8712968" cy="2153010"/>
        </p:xfrm>
        <a:graphic>
          <a:graphicData uri="http://schemas.openxmlformats.org/drawingml/2006/table">
            <a:tbl>
              <a:tblPr>
                <a:tableStyleId>{5C22544A-7EE6-4342-B048-85BDC9FD1C3A}</a:tableStyleId>
              </a:tblPr>
              <a:tblGrid>
                <a:gridCol w="6107560">
                  <a:extLst>
                    <a:ext uri="{9D8B030D-6E8A-4147-A177-3AD203B41FA5}">
                      <a16:colId xmlns:a16="http://schemas.microsoft.com/office/drawing/2014/main" val="1504562478"/>
                    </a:ext>
                  </a:extLst>
                </a:gridCol>
                <a:gridCol w="2605408">
                  <a:extLst>
                    <a:ext uri="{9D8B030D-6E8A-4147-A177-3AD203B41FA5}">
                      <a16:colId xmlns:a16="http://schemas.microsoft.com/office/drawing/2014/main" val="3884850713"/>
                    </a:ext>
                  </a:extLst>
                </a:gridCol>
              </a:tblGrid>
              <a:tr h="271732">
                <a:tc>
                  <a:txBody>
                    <a:bodyPr/>
                    <a:lstStyle/>
                    <a:p>
                      <a:pPr algn="ctr" rtl="0" fontAlgn="ctr"/>
                      <a:r>
                        <a:rPr lang="pt-BR" sz="2000" b="1" u="none" strike="noStrike" dirty="0">
                          <a:effectLst/>
                        </a:rPr>
                        <a:t>CONSULTA N. 1.160.617</a:t>
                      </a:r>
                      <a:endParaRPr lang="pt-BR" sz="2000" b="1" i="0" u="none" strike="noStrike" dirty="0">
                        <a:solidFill>
                          <a:srgbClr val="000000"/>
                        </a:solidFill>
                        <a:effectLst/>
                        <a:latin typeface="Calibri" panose="020F0502020204030204" pitchFamily="34" charset="0"/>
                      </a:endParaRPr>
                    </a:p>
                  </a:txBody>
                  <a:tcPr marL="3882" marR="3882" marT="3882"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b="1" u="none" strike="noStrike" dirty="0">
                          <a:effectLst/>
                        </a:rPr>
                        <a:t>6º BIMESTRE (2025)</a:t>
                      </a:r>
                      <a:endParaRPr lang="pt-BR" sz="2000" b="1" i="0" u="none" strike="noStrike" dirty="0">
                        <a:solidFill>
                          <a:srgbClr val="000000"/>
                        </a:solidFill>
                        <a:effectLst/>
                        <a:latin typeface="Calibri" panose="020F0502020204030204" pitchFamily="34" charset="0"/>
                      </a:endParaRPr>
                    </a:p>
                  </a:txBody>
                  <a:tcPr marL="3882" marR="3882" marT="3882"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0975637"/>
                  </a:ext>
                </a:extLst>
              </a:tr>
              <a:tr h="135866">
                <a:tc>
                  <a:txBody>
                    <a:bodyPr/>
                    <a:lstStyle/>
                    <a:p>
                      <a:pPr algn="l" rtl="0" fontAlgn="ctr"/>
                      <a:r>
                        <a:rPr lang="pt-BR" sz="2000" u="none" strike="noStrike">
                          <a:effectLst/>
                        </a:rPr>
                        <a:t>DESPESAS CORRENTES (C)</a:t>
                      </a:r>
                      <a:endParaRPr lang="pt-BR" sz="2000" b="1" i="0" u="none" strike="noStrike">
                        <a:solidFill>
                          <a:srgbClr val="000000"/>
                        </a:solidFill>
                        <a:effectLst/>
                        <a:latin typeface="Calibri" panose="020F0502020204030204" pitchFamily="34" charset="0"/>
                      </a:endParaRPr>
                    </a:p>
                  </a:txBody>
                  <a:tcPr marL="3882" marR="3882" marT="3882"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u="none" strike="noStrike" dirty="0">
                          <a:effectLst/>
                        </a:rPr>
                        <a:t>81.459.438,23</a:t>
                      </a:r>
                      <a:endParaRPr lang="pt-BR" sz="2000" b="0" i="0" u="none" strike="noStrike" dirty="0">
                        <a:solidFill>
                          <a:srgbClr val="000000"/>
                        </a:solidFill>
                        <a:effectLst/>
                        <a:latin typeface="Calibri" panose="020F0502020204030204" pitchFamily="34" charset="0"/>
                      </a:endParaRPr>
                    </a:p>
                  </a:txBody>
                  <a:tcPr marL="3882" marR="3882" marT="3882"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801877597"/>
                  </a:ext>
                </a:extLst>
              </a:tr>
              <a:tr h="135866">
                <a:tc>
                  <a:txBody>
                    <a:bodyPr/>
                    <a:lstStyle/>
                    <a:p>
                      <a:pPr algn="l" rtl="0" fontAlgn="ctr"/>
                      <a:r>
                        <a:rPr lang="pt-BR" sz="2000" u="none" strike="noStrike">
                          <a:effectLst/>
                        </a:rPr>
                        <a:t>RECEITAS CORRENTES (D)</a:t>
                      </a:r>
                      <a:endParaRPr lang="pt-BR" sz="2000" b="1" i="0" u="none" strike="noStrike">
                        <a:solidFill>
                          <a:srgbClr val="000000"/>
                        </a:solidFill>
                        <a:effectLst/>
                        <a:latin typeface="Calibri" panose="020F0502020204030204" pitchFamily="34" charset="0"/>
                      </a:endParaRPr>
                    </a:p>
                  </a:txBody>
                  <a:tcPr marL="3882" marR="3882" marT="3882"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u="none" strike="noStrike" dirty="0">
                          <a:effectLst/>
                        </a:rPr>
                        <a:t>92.851.864,58</a:t>
                      </a:r>
                      <a:endParaRPr lang="pt-BR" sz="2000" b="0" i="0" u="none" strike="noStrike" dirty="0">
                        <a:solidFill>
                          <a:srgbClr val="000000"/>
                        </a:solidFill>
                        <a:effectLst/>
                        <a:latin typeface="Calibri" panose="020F0502020204030204" pitchFamily="34" charset="0"/>
                      </a:endParaRPr>
                    </a:p>
                  </a:txBody>
                  <a:tcPr marL="3882" marR="3882" marT="3882"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85936169"/>
                  </a:ext>
                </a:extLst>
              </a:tr>
              <a:tr h="135866">
                <a:tc>
                  <a:txBody>
                    <a:bodyPr/>
                    <a:lstStyle/>
                    <a:p>
                      <a:pPr algn="l" rtl="0" fontAlgn="ctr"/>
                      <a:r>
                        <a:rPr lang="pt-BR" sz="2000" b="1" u="none" strike="noStrike" dirty="0">
                          <a:effectLst/>
                        </a:rPr>
                        <a:t>% 167- A (C/D) (2)</a:t>
                      </a:r>
                      <a:endParaRPr lang="pt-BR" sz="2000" b="1" i="0" u="none" strike="noStrike" dirty="0">
                        <a:solidFill>
                          <a:srgbClr val="000000"/>
                        </a:solidFill>
                        <a:effectLst/>
                        <a:latin typeface="Calibri" panose="020F0502020204030204" pitchFamily="34" charset="0"/>
                      </a:endParaRPr>
                    </a:p>
                  </a:txBody>
                  <a:tcPr marL="3882" marR="3882" marT="3882"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rtl="0" fontAlgn="ctr"/>
                      <a:r>
                        <a:rPr lang="pt-BR" sz="2000" b="1" u="none" strike="noStrike" dirty="0">
                          <a:effectLst/>
                        </a:rPr>
                        <a:t>87,73%</a:t>
                      </a:r>
                      <a:endParaRPr lang="pt-BR" sz="2000" b="1" i="0" u="none" strike="noStrike" dirty="0">
                        <a:solidFill>
                          <a:srgbClr val="000000"/>
                        </a:solidFill>
                        <a:effectLst/>
                        <a:latin typeface="Calibri" panose="020F0502020204030204" pitchFamily="34" charset="0"/>
                      </a:endParaRPr>
                    </a:p>
                  </a:txBody>
                  <a:tcPr marL="3882" marR="3882" marT="3882"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847377282"/>
                  </a:ext>
                </a:extLst>
              </a:tr>
              <a:tr h="135866">
                <a:tc gridSpan="2">
                  <a:txBody>
                    <a:bodyPr/>
                    <a:lstStyle/>
                    <a:p>
                      <a:pPr algn="ctr" rtl="0" fontAlgn="t"/>
                      <a:r>
                        <a:rPr lang="pt-BR" sz="2000" u="none" strike="noStrike" dirty="0">
                          <a:effectLst/>
                        </a:rPr>
                        <a:t>Apuração conforme consulta decisão do Pleno desta Corte de Contas, nos autos da Consulta n. 1.160.617, em sessão do dia 11/12/2024, publicada no DOC em 17/12/2024</a:t>
                      </a:r>
                      <a:endParaRPr lang="pt-BR" sz="2000" b="0" i="0" u="none" strike="noStrike" dirty="0">
                        <a:solidFill>
                          <a:srgbClr val="000000"/>
                        </a:solidFill>
                        <a:effectLst/>
                        <a:latin typeface="Calibri" panose="020F0502020204030204" pitchFamily="34" charset="0"/>
                      </a:endParaRPr>
                    </a:p>
                  </a:txBody>
                  <a:tcPr marL="3882" marR="3882" marT="3882"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pt-BR"/>
                    </a:p>
                  </a:txBody>
                  <a:tcPr/>
                </a:tc>
                <a:extLst>
                  <a:ext uri="{0D108BD9-81ED-4DB2-BD59-A6C34878D82A}">
                    <a16:rowId xmlns:a16="http://schemas.microsoft.com/office/drawing/2014/main" val="1216736094"/>
                  </a:ext>
                </a:extLst>
              </a:tr>
            </a:tbl>
          </a:graphicData>
        </a:graphic>
      </p:graphicFrame>
      <p:sp>
        <p:nvSpPr>
          <p:cNvPr id="9" name="CaixaDeTexto 8">
            <a:extLst>
              <a:ext uri="{FF2B5EF4-FFF2-40B4-BE49-F238E27FC236}">
                <a16:creationId xmlns:a16="http://schemas.microsoft.com/office/drawing/2014/main" id="{073D596A-F6D5-9C8B-25D4-37BB955E0A58}"/>
              </a:ext>
            </a:extLst>
          </p:cNvPr>
          <p:cNvSpPr txBox="1"/>
          <p:nvPr/>
        </p:nvSpPr>
        <p:spPr>
          <a:xfrm>
            <a:off x="118416" y="5489937"/>
            <a:ext cx="8846072" cy="1323439"/>
          </a:xfrm>
          <a:prstGeom prst="rect">
            <a:avLst/>
          </a:prstGeom>
          <a:noFill/>
        </p:spPr>
        <p:txBody>
          <a:bodyPr wrap="square">
            <a:spAutoFit/>
          </a:bodyPr>
          <a:lstStyle/>
          <a:p>
            <a:pPr algn="just"/>
            <a:r>
              <a:rPr lang="pt-BR" sz="2000" dirty="0"/>
              <a:t>O Tribunal de Contas orienta que devemos comparar tudo o que o Município se comprometeu a gastar para manter os serviços públicos com tudo o que arrecadou para custear essas despesas. </a:t>
            </a:r>
          </a:p>
          <a:p>
            <a:pPr algn="ctr"/>
            <a:r>
              <a:rPr lang="pt-BR" sz="2000" b="1" dirty="0"/>
              <a:t>Esse cálculo mostra se estamos dentro do limite de segurança de 95%.</a:t>
            </a:r>
          </a:p>
        </p:txBody>
      </p:sp>
    </p:spTree>
    <p:extLst>
      <p:ext uri="{BB962C8B-B14F-4D97-AF65-F5344CB8AC3E}">
        <p14:creationId xmlns:p14="http://schemas.microsoft.com/office/powerpoint/2010/main" val="997736758"/>
      </p:ext>
    </p:extLst>
  </p:cSld>
  <p:clrMapOvr>
    <a:masterClrMapping/>
  </p:clrMapOvr>
  <p:transition>
    <p:plus/>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836712"/>
            <a:ext cx="9144000" cy="431974"/>
          </a:xfrm>
        </p:spPr>
        <p:txBody>
          <a:bodyPr>
            <a:normAutofit fontScale="90000"/>
          </a:bodyPr>
          <a:lstStyle/>
          <a:p>
            <a:r>
              <a:rPr lang="pt-BR" b="1" dirty="0"/>
              <a:t>Demonstração da Dívida Fundada</a:t>
            </a:r>
          </a:p>
        </p:txBody>
      </p:sp>
      <p:graphicFrame>
        <p:nvGraphicFramePr>
          <p:cNvPr id="4" name="Tabela 3"/>
          <p:cNvGraphicFramePr>
            <a:graphicFrameLocks noGrp="1"/>
          </p:cNvGraphicFramePr>
          <p:nvPr>
            <p:extLst>
              <p:ext uri="{D42A27DB-BD31-4B8C-83A1-F6EECF244321}">
                <p14:modId xmlns:p14="http://schemas.microsoft.com/office/powerpoint/2010/main" val="3965740899"/>
              </p:ext>
            </p:extLst>
          </p:nvPr>
        </p:nvGraphicFramePr>
        <p:xfrm>
          <a:off x="107504" y="1916832"/>
          <a:ext cx="8856984" cy="3979078"/>
        </p:xfrm>
        <a:graphic>
          <a:graphicData uri="http://schemas.openxmlformats.org/drawingml/2006/table">
            <a:tbl>
              <a:tblPr/>
              <a:tblGrid>
                <a:gridCol w="2808312">
                  <a:extLst>
                    <a:ext uri="{9D8B030D-6E8A-4147-A177-3AD203B41FA5}">
                      <a16:colId xmlns:a16="http://schemas.microsoft.com/office/drawing/2014/main" val="20000"/>
                    </a:ext>
                  </a:extLst>
                </a:gridCol>
                <a:gridCol w="1656184">
                  <a:extLst>
                    <a:ext uri="{9D8B030D-6E8A-4147-A177-3AD203B41FA5}">
                      <a16:colId xmlns:a16="http://schemas.microsoft.com/office/drawing/2014/main" val="20001"/>
                    </a:ext>
                  </a:extLst>
                </a:gridCol>
                <a:gridCol w="1515861">
                  <a:extLst>
                    <a:ext uri="{9D8B030D-6E8A-4147-A177-3AD203B41FA5}">
                      <a16:colId xmlns:a16="http://schemas.microsoft.com/office/drawing/2014/main" val="3220860577"/>
                    </a:ext>
                  </a:extLst>
                </a:gridCol>
                <a:gridCol w="1362613">
                  <a:extLst>
                    <a:ext uri="{9D8B030D-6E8A-4147-A177-3AD203B41FA5}">
                      <a16:colId xmlns:a16="http://schemas.microsoft.com/office/drawing/2014/main" val="20006"/>
                    </a:ext>
                  </a:extLst>
                </a:gridCol>
                <a:gridCol w="1514014">
                  <a:extLst>
                    <a:ext uri="{9D8B030D-6E8A-4147-A177-3AD203B41FA5}">
                      <a16:colId xmlns:a16="http://schemas.microsoft.com/office/drawing/2014/main" val="20007"/>
                    </a:ext>
                  </a:extLst>
                </a:gridCol>
              </a:tblGrid>
              <a:tr h="315044">
                <a:tc>
                  <a:txBody>
                    <a:bodyPr/>
                    <a:lstStyle/>
                    <a:p>
                      <a:pPr algn="ctr" fontAlgn="b"/>
                      <a:r>
                        <a:rPr lang="pt-BR" sz="1800" b="0" i="0" u="none" strike="noStrike" dirty="0">
                          <a:solidFill>
                            <a:srgbClr val="000000"/>
                          </a:solidFill>
                          <a:effectLst/>
                          <a:latin typeface="+mj-lt"/>
                        </a:rPr>
                        <a:t> </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pt-BR" sz="1800" b="1" i="0" u="none" strike="noStrike" dirty="0">
                          <a:solidFill>
                            <a:srgbClr val="000000"/>
                          </a:solidFill>
                          <a:effectLst/>
                          <a:latin typeface="+mj-lt"/>
                        </a:rPr>
                        <a:t>Saldo 31/12/2024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rtl="0" fontAlgn="ctr"/>
                      <a:r>
                        <a:rPr lang="pt-BR" sz="1800" b="1" i="0" u="none" strike="noStrike" dirty="0">
                          <a:solidFill>
                            <a:srgbClr val="000000"/>
                          </a:solidFill>
                          <a:effectLst/>
                          <a:latin typeface="+mj-lt"/>
                        </a:rPr>
                        <a:t>Emissão</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t-BR" sz="1800" b="1" i="0" u="none" strike="noStrike" dirty="0">
                          <a:solidFill>
                            <a:srgbClr val="000000"/>
                          </a:solidFill>
                          <a:effectLst/>
                          <a:latin typeface="Calibri" panose="020F0502020204030204" pitchFamily="34" charset="0"/>
                        </a:rPr>
                        <a:t>Resgate</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t-BR" sz="1800" b="1" i="0" u="none" strike="noStrike" dirty="0">
                          <a:solidFill>
                            <a:srgbClr val="000000"/>
                          </a:solidFill>
                          <a:effectLst/>
                          <a:latin typeface="+mj-lt"/>
                        </a:rPr>
                        <a:t>Saldo 31/12/2025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extLst>
                  <a:ext uri="{0D108BD9-81ED-4DB2-BD59-A6C34878D82A}">
                    <a16:rowId xmlns:a16="http://schemas.microsoft.com/office/drawing/2014/main" val="10000"/>
                  </a:ext>
                </a:extLst>
              </a:tr>
              <a:tr h="315044">
                <a:tc>
                  <a:txBody>
                    <a:bodyPr/>
                    <a:lstStyle/>
                    <a:p>
                      <a:pPr algn="ctr" fontAlgn="b"/>
                      <a:r>
                        <a:rPr lang="pt-BR" sz="1800" b="0" i="0" u="none" strike="noStrike" dirty="0">
                          <a:solidFill>
                            <a:srgbClr val="000000"/>
                          </a:solidFill>
                          <a:effectLst/>
                          <a:latin typeface="Calibri" panose="020F0502020204030204" pitchFamily="34" charset="0"/>
                        </a:rPr>
                        <a:t>INSS</a:t>
                      </a:r>
                    </a:p>
                  </a:txBody>
                  <a:tcPr marL="9525" marR="9525" marT="9525"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t-BR" sz="1800" b="1" i="0" u="none" strike="noStrike">
                          <a:solidFill>
                            <a:srgbClr val="000000"/>
                          </a:solidFill>
                          <a:effectLst/>
                          <a:latin typeface="Calibri" panose="020F0502020204030204" pitchFamily="34" charset="0"/>
                        </a:rPr>
                        <a:t>2.940.259,38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rtl="0" fontAlgn="ctr"/>
                      <a:r>
                        <a:rPr lang="pt-BR" sz="1800" b="1" i="0" u="none" strike="noStrike" dirty="0">
                          <a:solidFill>
                            <a:srgbClr val="000000"/>
                          </a:solidFill>
                          <a:effectLst/>
                          <a:latin typeface="Calibri" panose="020F0502020204030204" pitchFamily="34" charset="0"/>
                        </a:rPr>
                        <a:t>5.383.282,73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t-BR" sz="1800" b="1" i="0" u="none" strike="noStrike" dirty="0">
                          <a:solidFill>
                            <a:srgbClr val="000000"/>
                          </a:solidFill>
                          <a:effectLst/>
                          <a:latin typeface="Calibri" panose="020F0502020204030204" pitchFamily="34" charset="0"/>
                        </a:rPr>
                        <a:t>688.480,53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t-BR" sz="1800" b="1" i="0" u="none" strike="noStrike">
                          <a:solidFill>
                            <a:srgbClr val="000000"/>
                          </a:solidFill>
                          <a:effectLst/>
                          <a:latin typeface="Calibri" panose="020F0502020204030204" pitchFamily="34" charset="0"/>
                        </a:rPr>
                        <a:t>7.635.061,58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extLst>
                  <a:ext uri="{0D108BD9-81ED-4DB2-BD59-A6C34878D82A}">
                    <a16:rowId xmlns:a16="http://schemas.microsoft.com/office/drawing/2014/main" val="2857766584"/>
                  </a:ext>
                </a:extLst>
              </a:tr>
              <a:tr h="315044">
                <a:tc>
                  <a:txBody>
                    <a:bodyPr/>
                    <a:lstStyle/>
                    <a:p>
                      <a:pPr algn="ctr" rtl="0" fontAlgn="ctr"/>
                      <a:r>
                        <a:rPr lang="pt-BR" sz="1800" b="0" i="0" u="none" strike="noStrike" dirty="0">
                          <a:solidFill>
                            <a:srgbClr val="000000"/>
                          </a:solidFill>
                          <a:effectLst/>
                          <a:latin typeface="Calibri" panose="020F0502020204030204" pitchFamily="34" charset="0"/>
                        </a:rPr>
                        <a:t>PASEP - 10660-722284/2018-14 - Parcelado 180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t-BR" sz="1800" b="0" i="0" u="none" strike="noStrike">
                          <a:solidFill>
                            <a:srgbClr val="000000"/>
                          </a:solidFill>
                          <a:effectLst/>
                          <a:latin typeface="Calibri" panose="020F0502020204030204" pitchFamily="34" charset="0"/>
                        </a:rPr>
                        <a:t>385.190,88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rtl="0" fontAlgn="ctr"/>
                      <a:r>
                        <a:rPr lang="pt-BR" sz="1800" b="0" i="0" u="none" strike="noStrike">
                          <a:solidFill>
                            <a:srgbClr val="000000"/>
                          </a:solidFill>
                          <a:effectLst/>
                          <a:latin typeface="Calibri" panose="020F0502020204030204" pitchFamily="34" charset="0"/>
                        </a:rPr>
                        <a:t>5.521,88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t-BR" sz="1800" b="0" i="0" u="none" strike="noStrike" dirty="0">
                          <a:solidFill>
                            <a:srgbClr val="000000"/>
                          </a:solidFill>
                          <a:effectLst/>
                          <a:latin typeface="Calibri" panose="020F0502020204030204" pitchFamily="34" charset="0"/>
                        </a:rPr>
                        <a:t>59.085,80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t-BR" sz="1800" b="1" i="0" u="none" strike="noStrike">
                          <a:solidFill>
                            <a:srgbClr val="000000"/>
                          </a:solidFill>
                          <a:effectLst/>
                          <a:latin typeface="Calibri" panose="020F0502020204030204" pitchFamily="34" charset="0"/>
                        </a:rPr>
                        <a:t>331.626,96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extLst>
                  <a:ext uri="{0D108BD9-81ED-4DB2-BD59-A6C34878D82A}">
                    <a16:rowId xmlns:a16="http://schemas.microsoft.com/office/drawing/2014/main" val="4066885830"/>
                  </a:ext>
                </a:extLst>
              </a:tr>
              <a:tr h="159946">
                <a:tc>
                  <a:txBody>
                    <a:bodyPr/>
                    <a:lstStyle/>
                    <a:p>
                      <a:pPr algn="ctr" rtl="0" fontAlgn="ctr"/>
                      <a:r>
                        <a:rPr lang="pt-BR" sz="1800" b="0" i="0" u="none" strike="noStrike" dirty="0">
                          <a:solidFill>
                            <a:srgbClr val="000000"/>
                          </a:solidFill>
                          <a:effectLst/>
                          <a:latin typeface="Calibri" panose="020F0502020204030204" pitchFamily="34" charset="0"/>
                        </a:rPr>
                        <a:t>TERMO 001/2021 - IEF/DAF</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t-BR" sz="1800" b="0" i="0" u="none" strike="noStrike">
                          <a:solidFill>
                            <a:srgbClr val="000000"/>
                          </a:solidFill>
                          <a:effectLst/>
                          <a:latin typeface="Calibri" panose="020F0502020204030204" pitchFamily="34" charset="0"/>
                        </a:rPr>
                        <a:t>16.703,54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rtl="0" fontAlgn="ctr"/>
                      <a:r>
                        <a:rPr lang="pt-BR" sz="1800" b="0" i="0" u="none" strike="noStrike">
                          <a:solidFill>
                            <a:srgbClr val="000000"/>
                          </a:solidFill>
                          <a:effectLst/>
                          <a:latin typeface="Calibri" panose="020F0502020204030204" pitchFamily="34" charset="0"/>
                        </a:rPr>
                        <a:t>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t-BR" sz="1800" b="0" i="0" u="none" strike="noStrike" dirty="0">
                          <a:solidFill>
                            <a:srgbClr val="000000"/>
                          </a:solidFill>
                          <a:effectLst/>
                          <a:latin typeface="Calibri" panose="020F0502020204030204" pitchFamily="34" charset="0"/>
                        </a:rPr>
                        <a:t>15.112,70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t-BR" sz="1800" b="1" i="0" u="none" strike="noStrike">
                          <a:solidFill>
                            <a:srgbClr val="000000"/>
                          </a:solidFill>
                          <a:effectLst/>
                          <a:latin typeface="Calibri" panose="020F0502020204030204" pitchFamily="34" charset="0"/>
                        </a:rPr>
                        <a:t>1.590,84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extLst>
                  <a:ext uri="{0D108BD9-81ED-4DB2-BD59-A6C34878D82A}">
                    <a16:rowId xmlns:a16="http://schemas.microsoft.com/office/drawing/2014/main" val="10001"/>
                  </a:ext>
                </a:extLst>
              </a:tr>
              <a:tr h="625242">
                <a:tc>
                  <a:txBody>
                    <a:bodyPr/>
                    <a:lstStyle/>
                    <a:p>
                      <a:pPr algn="ctr" rtl="0" fontAlgn="ctr"/>
                      <a:r>
                        <a:rPr lang="pt-BR" sz="1800" b="0" i="0" u="none" strike="noStrike" dirty="0">
                          <a:solidFill>
                            <a:srgbClr val="000000"/>
                          </a:solidFill>
                          <a:effectLst/>
                          <a:latin typeface="Calibri" panose="020F0502020204030204" pitchFamily="34" charset="0"/>
                        </a:rPr>
                        <a:t>PAGAMENTO DO AUTO DE INFRAÇÃO Nº 217192/2020 - UTC OPERAR SEM LICENÇA AMBIENTAL</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t-BR" sz="1800" b="0" i="0" u="none" strike="noStrike" dirty="0">
                          <a:solidFill>
                            <a:srgbClr val="000000"/>
                          </a:solidFill>
                          <a:effectLst/>
                          <a:latin typeface="Calibri" panose="020F0502020204030204" pitchFamily="34" charset="0"/>
                        </a:rPr>
                        <a:t>1.958,49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rtl="0" fontAlgn="ctr"/>
                      <a:r>
                        <a:rPr lang="pt-BR" sz="1800" b="0" i="0" u="none" strike="noStrike">
                          <a:solidFill>
                            <a:srgbClr val="000000"/>
                          </a:solidFill>
                          <a:effectLst/>
                          <a:latin typeface="Calibri" panose="020F0502020204030204" pitchFamily="34" charset="0"/>
                        </a:rPr>
                        <a:t>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t-BR" sz="1800" b="0" i="0" u="none" strike="noStrike" dirty="0">
                          <a:solidFill>
                            <a:srgbClr val="000000"/>
                          </a:solidFill>
                          <a:effectLst/>
                          <a:latin typeface="Calibri" panose="020F0502020204030204" pitchFamily="34" charset="0"/>
                        </a:rPr>
                        <a:t>1.958,49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t-BR" sz="1800" b="1" i="0" u="none" strike="noStrike">
                          <a:solidFill>
                            <a:srgbClr val="000000"/>
                          </a:solidFill>
                          <a:effectLst/>
                          <a:latin typeface="Calibri" panose="020F0502020204030204" pitchFamily="34" charset="0"/>
                        </a:rPr>
                        <a:t>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extLst>
                  <a:ext uri="{0D108BD9-81ED-4DB2-BD59-A6C34878D82A}">
                    <a16:rowId xmlns:a16="http://schemas.microsoft.com/office/drawing/2014/main" val="10002"/>
                  </a:ext>
                </a:extLst>
              </a:tr>
              <a:tr h="315044">
                <a:tc>
                  <a:txBody>
                    <a:bodyPr/>
                    <a:lstStyle/>
                    <a:p>
                      <a:pPr algn="ctr" rtl="0" fontAlgn="ctr"/>
                      <a:r>
                        <a:rPr lang="pt-BR" sz="1800" b="0" i="0" u="none" strike="noStrike" dirty="0">
                          <a:solidFill>
                            <a:srgbClr val="000000"/>
                          </a:solidFill>
                          <a:effectLst/>
                          <a:latin typeface="Calibri" panose="020F0502020204030204" pitchFamily="34" charset="0"/>
                        </a:rPr>
                        <a:t>PARCELAMENTO COPASA 2018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t-BR" sz="1800" b="0" i="0" u="none" strike="noStrike">
                          <a:solidFill>
                            <a:srgbClr val="000000"/>
                          </a:solidFill>
                          <a:effectLst/>
                          <a:latin typeface="Calibri" panose="020F0502020204030204" pitchFamily="34" charset="0"/>
                        </a:rPr>
                        <a:t>423.331,73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rtl="0" fontAlgn="ctr"/>
                      <a:r>
                        <a:rPr lang="pt-BR" sz="1800" b="0" i="0" u="none" strike="noStrike">
                          <a:solidFill>
                            <a:srgbClr val="000000"/>
                          </a:solidFill>
                          <a:effectLst/>
                          <a:latin typeface="Calibri" panose="020F0502020204030204" pitchFamily="34" charset="0"/>
                        </a:rPr>
                        <a:t>196.645,35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t-BR" sz="1800" b="0" i="0" u="none" strike="noStrike" dirty="0">
                          <a:solidFill>
                            <a:srgbClr val="000000"/>
                          </a:solidFill>
                          <a:effectLst/>
                          <a:latin typeface="Calibri" panose="020F0502020204030204" pitchFamily="34" charset="0"/>
                        </a:rPr>
                        <a:t>40.389,22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t-BR" sz="1800" b="1" i="0" u="none" strike="noStrike">
                          <a:solidFill>
                            <a:srgbClr val="000000"/>
                          </a:solidFill>
                          <a:effectLst/>
                          <a:latin typeface="Calibri" panose="020F0502020204030204" pitchFamily="34" charset="0"/>
                        </a:rPr>
                        <a:t>579.587,86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extLst>
                  <a:ext uri="{0D108BD9-81ED-4DB2-BD59-A6C34878D82A}">
                    <a16:rowId xmlns:a16="http://schemas.microsoft.com/office/drawing/2014/main" val="10003"/>
                  </a:ext>
                </a:extLst>
              </a:tr>
              <a:tr h="159946">
                <a:tc>
                  <a:txBody>
                    <a:bodyPr/>
                    <a:lstStyle/>
                    <a:p>
                      <a:pPr algn="ctr" rtl="0" fontAlgn="ctr"/>
                      <a:r>
                        <a:rPr lang="pt-BR" sz="1800" b="0" i="0" u="none" strike="noStrike" dirty="0">
                          <a:solidFill>
                            <a:srgbClr val="000000"/>
                          </a:solidFill>
                          <a:effectLst/>
                          <a:latin typeface="Calibri" panose="020F0502020204030204" pitchFamily="34" charset="0"/>
                        </a:rPr>
                        <a:t>Operações de Crédito</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t-BR" sz="1800" b="0" i="0" u="none" strike="noStrike">
                          <a:solidFill>
                            <a:srgbClr val="000000"/>
                          </a:solidFill>
                          <a:effectLst/>
                          <a:latin typeface="Calibri" panose="020F0502020204030204" pitchFamily="34" charset="0"/>
                        </a:rPr>
                        <a:t>11.267,16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rtl="0" fontAlgn="ctr"/>
                      <a:r>
                        <a:rPr lang="pt-BR" sz="1800" b="0" i="0" u="none" strike="noStrike">
                          <a:solidFill>
                            <a:srgbClr val="000000"/>
                          </a:solidFill>
                          <a:effectLst/>
                          <a:latin typeface="Calibri" panose="020F0502020204030204" pitchFamily="34" charset="0"/>
                        </a:rPr>
                        <a:t>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t-BR" sz="1800" b="0" i="0" u="none" strike="noStrike" dirty="0">
                          <a:solidFill>
                            <a:srgbClr val="000000"/>
                          </a:solidFill>
                          <a:effectLst/>
                          <a:latin typeface="Calibri" panose="020F0502020204030204" pitchFamily="34" charset="0"/>
                        </a:rPr>
                        <a:t>11.267,16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t-BR" sz="1800" b="1" i="0" u="none" strike="noStrike">
                          <a:solidFill>
                            <a:srgbClr val="000000"/>
                          </a:solidFill>
                          <a:effectLst/>
                          <a:latin typeface="Calibri" panose="020F0502020204030204" pitchFamily="34" charset="0"/>
                        </a:rPr>
                        <a:t>0,00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extLst>
                  <a:ext uri="{0D108BD9-81ED-4DB2-BD59-A6C34878D82A}">
                    <a16:rowId xmlns:a16="http://schemas.microsoft.com/office/drawing/2014/main" val="4200191991"/>
                  </a:ext>
                </a:extLst>
              </a:tr>
              <a:tr h="315044">
                <a:tc>
                  <a:txBody>
                    <a:bodyPr/>
                    <a:lstStyle/>
                    <a:p>
                      <a:pPr algn="ctr" rtl="0" fontAlgn="ctr"/>
                      <a:r>
                        <a:rPr lang="pt-BR" sz="1800" b="1" i="0" u="none" strike="noStrike" dirty="0">
                          <a:solidFill>
                            <a:srgbClr val="000000"/>
                          </a:solidFill>
                          <a:effectLst/>
                          <a:latin typeface="Calibri" panose="020F0502020204030204" pitchFamily="34" charset="0"/>
                        </a:rPr>
                        <a:t>TOTAL:</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t-BR" sz="1800" b="1" i="0" u="none" strike="noStrike">
                          <a:solidFill>
                            <a:srgbClr val="000000"/>
                          </a:solidFill>
                          <a:effectLst/>
                          <a:latin typeface="Calibri" panose="020F0502020204030204" pitchFamily="34" charset="0"/>
                        </a:rPr>
                        <a:t>3.778.711,18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40000"/>
                        <a:lumOff val="60000"/>
                      </a:schemeClr>
                    </a:solidFill>
                  </a:tcPr>
                </a:tc>
                <a:tc>
                  <a:txBody>
                    <a:bodyPr/>
                    <a:lstStyle/>
                    <a:p>
                      <a:pPr algn="ctr" rtl="0" fontAlgn="ctr"/>
                      <a:r>
                        <a:rPr lang="pt-BR" sz="1800" b="1" i="0" u="none" strike="noStrike">
                          <a:solidFill>
                            <a:srgbClr val="000000"/>
                          </a:solidFill>
                          <a:effectLst/>
                          <a:latin typeface="Calibri" panose="020F0502020204030204" pitchFamily="34" charset="0"/>
                        </a:rPr>
                        <a:t>5.585.449,96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t-BR" sz="1800" b="1" i="0" u="none" strike="noStrike" dirty="0">
                          <a:solidFill>
                            <a:srgbClr val="000000"/>
                          </a:solidFill>
                          <a:effectLst/>
                          <a:latin typeface="Calibri" panose="020F0502020204030204" pitchFamily="34" charset="0"/>
                        </a:rPr>
                        <a:t>816.293,90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rtl="0" fontAlgn="ctr"/>
                      <a:r>
                        <a:rPr lang="pt-BR" sz="1800" b="1" i="0" u="none" strike="noStrike" dirty="0">
                          <a:solidFill>
                            <a:srgbClr val="000000"/>
                          </a:solidFill>
                          <a:effectLst/>
                          <a:latin typeface="Calibri" panose="020F0502020204030204" pitchFamily="34" charset="0"/>
                        </a:rPr>
                        <a:t>8.547.867,24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568272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26910" y="1052809"/>
            <a:ext cx="9144000" cy="1008039"/>
          </a:xfrm>
        </p:spPr>
        <p:txBody>
          <a:bodyPr>
            <a:noAutofit/>
          </a:bodyPr>
          <a:lstStyle/>
          <a:p>
            <a:r>
              <a:rPr lang="pt-BR" sz="3200" dirty="0"/>
              <a:t>Manutenção e Desenvolvimento do Ensino  </a:t>
            </a:r>
            <a:br>
              <a:rPr lang="pt-BR" sz="3200" dirty="0"/>
            </a:br>
            <a:r>
              <a:rPr lang="pt-BR" sz="3200" dirty="0"/>
              <a:t>(CF. Art. 212; LF 9394/96; EC 53/06) </a:t>
            </a:r>
            <a:endParaRPr lang="pt-BR" sz="3200" b="1" dirty="0"/>
          </a:p>
        </p:txBody>
      </p:sp>
      <p:pic>
        <p:nvPicPr>
          <p:cNvPr id="7" name="Picture 2" descr="C:\Users\Admin\Desktop\i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05618"/>
            <a:ext cx="9144000" cy="4604774"/>
          </a:xfrm>
          <a:prstGeom prst="rect">
            <a:avLst/>
          </a:prstGeom>
          <a:noFill/>
          <a:extLst>
            <a:ext uri="{909E8E84-426E-40DD-AFC4-6F175D3DCCD1}">
              <a14:hiddenFill xmlns:a14="http://schemas.microsoft.com/office/drawing/2010/main">
                <a:solidFill>
                  <a:srgbClr val="FFFFFF"/>
                </a:solidFill>
              </a14:hiddenFill>
            </a:ext>
          </a:extLst>
        </p:spPr>
      </p:pic>
      <p:sp>
        <p:nvSpPr>
          <p:cNvPr id="3" name="Título 1">
            <a:extLst>
              <a:ext uri="{FF2B5EF4-FFF2-40B4-BE49-F238E27FC236}">
                <a16:creationId xmlns:a16="http://schemas.microsoft.com/office/drawing/2014/main" id="{CAB243E4-F931-2602-7428-398659F78A14}"/>
              </a:ext>
            </a:extLst>
          </p:cNvPr>
          <p:cNvSpPr txBox="1">
            <a:spLocks/>
          </p:cNvSpPr>
          <p:nvPr/>
        </p:nvSpPr>
        <p:spPr>
          <a:xfrm>
            <a:off x="42807" y="2136595"/>
            <a:ext cx="9144000" cy="1652445"/>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sz="3200" dirty="0">
                <a:solidFill>
                  <a:schemeClr val="bg1"/>
                </a:solidFill>
              </a:rPr>
              <a:t>Art. 212 da CF determina que Os Estados, o Distrito Federal e os Municípios devem aplicar um mínimo de 25% de seus impostos no ensino. </a:t>
            </a:r>
          </a:p>
        </p:txBody>
      </p:sp>
    </p:spTree>
    <p:extLst>
      <p:ext uri="{BB962C8B-B14F-4D97-AF65-F5344CB8AC3E}">
        <p14:creationId xmlns:p14="http://schemas.microsoft.com/office/powerpoint/2010/main" val="346527206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875555966"/>
              </p:ext>
            </p:extLst>
          </p:nvPr>
        </p:nvGraphicFramePr>
        <p:xfrm>
          <a:off x="179512" y="908720"/>
          <a:ext cx="8856983" cy="5896010"/>
        </p:xfrm>
        <a:graphic>
          <a:graphicData uri="http://schemas.openxmlformats.org/drawingml/2006/table">
            <a:tbl>
              <a:tblPr/>
              <a:tblGrid>
                <a:gridCol w="4922490">
                  <a:extLst>
                    <a:ext uri="{9D8B030D-6E8A-4147-A177-3AD203B41FA5}">
                      <a16:colId xmlns:a16="http://schemas.microsoft.com/office/drawing/2014/main" val="20000"/>
                    </a:ext>
                  </a:extLst>
                </a:gridCol>
                <a:gridCol w="1630238">
                  <a:extLst>
                    <a:ext uri="{9D8B030D-6E8A-4147-A177-3AD203B41FA5}">
                      <a16:colId xmlns:a16="http://schemas.microsoft.com/office/drawing/2014/main" val="20001"/>
                    </a:ext>
                  </a:extLst>
                </a:gridCol>
                <a:gridCol w="2304255">
                  <a:extLst>
                    <a:ext uri="{9D8B030D-6E8A-4147-A177-3AD203B41FA5}">
                      <a16:colId xmlns:a16="http://schemas.microsoft.com/office/drawing/2014/main" val="20003"/>
                    </a:ext>
                  </a:extLst>
                </a:gridCol>
              </a:tblGrid>
              <a:tr h="285478">
                <a:tc gridSpan="3">
                  <a:txBody>
                    <a:bodyPr/>
                    <a:lstStyle/>
                    <a:p>
                      <a:pPr algn="ctr" rtl="0" fontAlgn="ctr"/>
                      <a:r>
                        <a:rPr lang="pt-BR" sz="1800" b="1" i="0" u="none" strike="noStrike" dirty="0">
                          <a:solidFill>
                            <a:srgbClr val="000000"/>
                          </a:solidFill>
                          <a:effectLst/>
                          <a:latin typeface="Calibri"/>
                        </a:rPr>
                        <a:t>Demonstrativo de Aplicação da Manutenção e Desenvolvimento no Ensino </a:t>
                      </a:r>
                    </a:p>
                    <a:p>
                      <a:pPr algn="ctr" rtl="0" fontAlgn="ctr"/>
                      <a:r>
                        <a:rPr lang="pt-BR" sz="1800" b="1" i="0" u="none" strike="noStrike" dirty="0">
                          <a:solidFill>
                            <a:srgbClr val="000000"/>
                          </a:solidFill>
                          <a:effectLst/>
                          <a:latin typeface="Calibri"/>
                        </a:rPr>
                        <a:t>Período de 01/01 a 31/12/2025</a:t>
                      </a:r>
                    </a:p>
                  </a:txBody>
                  <a:tcPr marL="4579" marR="4579" marT="457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pt-BR" dirty="0"/>
                    </a:p>
                  </a:txBody>
                  <a:tcPr/>
                </a:tc>
                <a:tc hMerge="1">
                  <a:txBody>
                    <a:bodyPr/>
                    <a:lstStyle/>
                    <a:p>
                      <a:endParaRPr lang="pt-BR"/>
                    </a:p>
                  </a:txBody>
                  <a:tcPr>
                    <a:lnL w="12700"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10000"/>
                  </a:ext>
                </a:extLst>
              </a:tr>
              <a:tr h="128192">
                <a:tc gridSpan="2">
                  <a:txBody>
                    <a:bodyPr/>
                    <a:lstStyle/>
                    <a:p>
                      <a:pPr algn="ctr" rtl="0" fontAlgn="ctr"/>
                      <a:r>
                        <a:rPr lang="pt-BR" sz="1600" b="1" i="0" u="none" strike="noStrike" dirty="0">
                          <a:solidFill>
                            <a:srgbClr val="000000"/>
                          </a:solidFill>
                          <a:effectLst/>
                          <a:latin typeface="Calibri"/>
                        </a:rPr>
                        <a:t>1 – Receitas</a:t>
                      </a:r>
                    </a:p>
                  </a:txBody>
                  <a:tcPr marL="4579" marR="4579" marT="457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9C9C9"/>
                    </a:solidFill>
                  </a:tcPr>
                </a:tc>
                <a:tc hMerge="1">
                  <a:txBody>
                    <a:bodyPr/>
                    <a:lstStyle/>
                    <a:p>
                      <a:endParaRPr lang="pt-BR"/>
                    </a:p>
                  </a:txBody>
                  <a:tcPr/>
                </a:tc>
                <a:tc>
                  <a:txBody>
                    <a:bodyPr/>
                    <a:lstStyle/>
                    <a:p>
                      <a:pPr algn="ctr" fontAlgn="ctr"/>
                      <a:r>
                        <a:rPr lang="pt-BR" sz="1600" b="0" i="0" u="none" strike="noStrike" dirty="0">
                          <a:solidFill>
                            <a:srgbClr val="000000"/>
                          </a:solidFill>
                          <a:effectLst/>
                          <a:latin typeface="Calibri"/>
                        </a:rPr>
                        <a:t> </a:t>
                      </a:r>
                    </a:p>
                  </a:txBody>
                  <a:tcPr marL="4579" marR="4579" marT="457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10001"/>
                  </a:ext>
                </a:extLst>
              </a:tr>
              <a:tr h="130744">
                <a:tc gridSpan="2">
                  <a:txBody>
                    <a:bodyPr/>
                    <a:lstStyle/>
                    <a:p>
                      <a:pPr algn="ctr" rtl="0" fontAlgn="ctr"/>
                      <a:r>
                        <a:rPr lang="pt-BR" sz="1600" b="0" i="0" u="none" strike="noStrike" dirty="0">
                          <a:solidFill>
                            <a:srgbClr val="000000"/>
                          </a:solidFill>
                          <a:effectLst/>
                          <a:latin typeface="Calibri"/>
                        </a:rPr>
                        <a:t>Impostos (I)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9C9C9"/>
                    </a:solidFill>
                  </a:tcPr>
                </a:tc>
                <a:tc hMerge="1">
                  <a:txBody>
                    <a:bodyPr/>
                    <a:lstStyle/>
                    <a:p>
                      <a:endParaRPr lang="pt-BR"/>
                    </a:p>
                  </a:txBody>
                  <a:tcPr/>
                </a:tc>
                <a:tc>
                  <a:txBody>
                    <a:bodyPr/>
                    <a:lstStyle/>
                    <a:p>
                      <a:pPr algn="ctr" fontAlgn="ctr"/>
                      <a:r>
                        <a:rPr lang="pt-BR" sz="1600" b="0" i="0" u="none" strike="noStrike">
                          <a:solidFill>
                            <a:srgbClr val="000000"/>
                          </a:solidFill>
                          <a:effectLst/>
                          <a:latin typeface="Calibri" panose="020F0502020204030204" pitchFamily="34" charset="0"/>
                        </a:rPr>
                        <a:t>6.651.429,87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10002"/>
                  </a:ext>
                </a:extLst>
              </a:tr>
              <a:tr h="130744">
                <a:tc gridSpan="2">
                  <a:txBody>
                    <a:bodyPr/>
                    <a:lstStyle/>
                    <a:p>
                      <a:pPr algn="ctr" rtl="0" fontAlgn="ctr"/>
                      <a:r>
                        <a:rPr lang="pt-BR" sz="1600" b="0" i="0" u="none" strike="noStrike" dirty="0">
                          <a:solidFill>
                            <a:srgbClr val="000000"/>
                          </a:solidFill>
                          <a:effectLst/>
                          <a:latin typeface="Calibri"/>
                        </a:rPr>
                        <a:t>Receita de Transferências constitucionais Legais (II)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9C9C9"/>
                    </a:solidFill>
                  </a:tcPr>
                </a:tc>
                <a:tc hMerge="1">
                  <a:txBody>
                    <a:bodyPr/>
                    <a:lstStyle/>
                    <a:p>
                      <a:endParaRPr lang="pt-BR"/>
                    </a:p>
                  </a:txBody>
                  <a:tcPr/>
                </a:tc>
                <a:tc>
                  <a:txBody>
                    <a:bodyPr/>
                    <a:lstStyle/>
                    <a:p>
                      <a:pPr algn="ctr" fontAlgn="ctr"/>
                      <a:r>
                        <a:rPr lang="pt-BR" sz="1600" b="0" i="0" u="none" strike="noStrike">
                          <a:solidFill>
                            <a:srgbClr val="000000"/>
                          </a:solidFill>
                          <a:effectLst/>
                          <a:latin typeface="Calibri" panose="020F0502020204030204" pitchFamily="34" charset="0"/>
                        </a:rPr>
                        <a:t>56.169.563,69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10003"/>
                  </a:ext>
                </a:extLst>
              </a:tr>
              <a:tr h="130744">
                <a:tc gridSpan="2">
                  <a:txBody>
                    <a:bodyPr/>
                    <a:lstStyle/>
                    <a:p>
                      <a:pPr algn="ctr" rtl="0" fontAlgn="ctr"/>
                      <a:r>
                        <a:rPr lang="pt-BR" sz="1600" b="1" i="0" u="none" strike="noStrike" dirty="0">
                          <a:solidFill>
                            <a:srgbClr val="000000"/>
                          </a:solidFill>
                          <a:effectLst/>
                          <a:latin typeface="Calibri"/>
                        </a:rPr>
                        <a:t>Total (III) = (I+II)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9C9C9"/>
                    </a:solidFill>
                  </a:tcPr>
                </a:tc>
                <a:tc hMerge="1">
                  <a:txBody>
                    <a:bodyPr/>
                    <a:lstStyle/>
                    <a:p>
                      <a:endParaRPr lang="pt-BR"/>
                    </a:p>
                  </a:txBody>
                  <a:tcPr/>
                </a:tc>
                <a:tc>
                  <a:txBody>
                    <a:bodyPr/>
                    <a:lstStyle/>
                    <a:p>
                      <a:pPr algn="ctr" rtl="0" fontAlgn="ctr"/>
                      <a:r>
                        <a:rPr lang="pt-BR" sz="1600" b="1" i="0" u="none" strike="noStrike" dirty="0">
                          <a:solidFill>
                            <a:srgbClr val="000000"/>
                          </a:solidFill>
                          <a:effectLst/>
                          <a:latin typeface="Calibri" panose="020F0502020204030204" pitchFamily="34" charset="0"/>
                        </a:rPr>
                        <a:t>62.820.993,56</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10004"/>
                  </a:ext>
                </a:extLst>
              </a:tr>
              <a:tr h="73142">
                <a:tc gridSpan="3">
                  <a:txBody>
                    <a:bodyPr/>
                    <a:lstStyle/>
                    <a:p>
                      <a:pPr algn="ctr" fontAlgn="ctr"/>
                      <a:endParaRPr lang="pt-BR" sz="900" b="0" i="0" u="none" strike="noStrike" dirty="0">
                        <a:solidFill>
                          <a:srgbClr val="000000"/>
                        </a:solidFill>
                        <a:effectLst/>
                        <a:latin typeface="Calibri"/>
                      </a:endParaRPr>
                    </a:p>
                  </a:txBody>
                  <a:tcPr marL="4579" marR="4579" marT="457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pt-BR"/>
                    </a:p>
                  </a:txBody>
                  <a:tcPr/>
                </a:tc>
                <a:tc hMerge="1">
                  <a:txBody>
                    <a:bodyPr/>
                    <a:lstStyle/>
                    <a:p>
                      <a:endParaRPr lang="pt-BR"/>
                    </a:p>
                  </a:txBody>
                  <a:tcP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tcPr>
                </a:tc>
                <a:extLst>
                  <a:ext uri="{0D108BD9-81ED-4DB2-BD59-A6C34878D82A}">
                    <a16:rowId xmlns:a16="http://schemas.microsoft.com/office/drawing/2014/main" val="10005"/>
                  </a:ext>
                </a:extLst>
              </a:tr>
              <a:tr h="143920">
                <a:tc gridSpan="2">
                  <a:txBody>
                    <a:bodyPr/>
                    <a:lstStyle/>
                    <a:p>
                      <a:pPr algn="ctr" rtl="0" fontAlgn="ctr"/>
                      <a:r>
                        <a:rPr lang="pt-BR" sz="1400" b="1" i="0" u="none" strike="noStrike" dirty="0">
                          <a:solidFill>
                            <a:srgbClr val="000000"/>
                          </a:solidFill>
                          <a:effectLst/>
                          <a:latin typeface="Calibri"/>
                        </a:rPr>
                        <a:t>2 - Despesas</a:t>
                      </a:r>
                    </a:p>
                  </a:txBody>
                  <a:tcPr marL="4579" marR="4579" marT="457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hMerge="1">
                  <a:txBody>
                    <a:bodyPr/>
                    <a:lstStyle/>
                    <a:p>
                      <a:endParaRPr lang="pt-BR"/>
                    </a:p>
                  </a:txBody>
                  <a:tcPr/>
                </a:tc>
                <a:tc>
                  <a:txBody>
                    <a:bodyPr/>
                    <a:lstStyle/>
                    <a:p>
                      <a:endParaRPr lang="pt-BR" dirty="0"/>
                    </a:p>
                  </a:txBody>
                  <a:tcPr marL="4579" marR="4579" marT="457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6"/>
                  </a:ext>
                </a:extLst>
              </a:tr>
              <a:tr h="130744">
                <a:tc gridSpan="2">
                  <a:txBody>
                    <a:bodyPr/>
                    <a:lstStyle/>
                    <a:p>
                      <a:pPr algn="l" rtl="0" fontAlgn="ctr"/>
                      <a:r>
                        <a:rPr lang="pt-BR" sz="1600" b="1" i="0" u="none" strike="noStrike">
                          <a:solidFill>
                            <a:srgbClr val="000000"/>
                          </a:solidFill>
                          <a:effectLst/>
                          <a:latin typeface="Calibri" panose="020F0502020204030204" pitchFamily="34" charset="0"/>
                        </a:rPr>
                        <a:t>1 - VALOR PAGO:</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hMerge="1">
                  <a:txBody>
                    <a:bodyPr/>
                    <a:lstStyle/>
                    <a:p>
                      <a:endParaRPr lang="pt-BR"/>
                    </a:p>
                  </a:txBody>
                  <a:tcPr/>
                </a:tc>
                <a:tc>
                  <a:txBody>
                    <a:bodyPr/>
                    <a:lstStyle/>
                    <a:p>
                      <a:pPr algn="ctr" fontAlgn="ctr"/>
                      <a:r>
                        <a:rPr lang="pt-BR" sz="1600" b="1" i="0" u="none" strike="noStrike">
                          <a:solidFill>
                            <a:srgbClr val="000000"/>
                          </a:solidFill>
                          <a:effectLst/>
                          <a:latin typeface="Calibri" panose="020F0502020204030204" pitchFamily="34" charset="0"/>
                        </a:rPr>
                        <a:t>6.574.955,68</a:t>
                      </a:r>
                    </a:p>
                  </a:txBody>
                  <a:tcPr marL="9525" marR="9525" marT="9525" marB="0" anchor="ct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363490651"/>
                  </a:ext>
                </a:extLst>
              </a:tr>
              <a:tr h="130744">
                <a:tc gridSpan="2">
                  <a:txBody>
                    <a:bodyPr/>
                    <a:lstStyle/>
                    <a:p>
                      <a:pPr algn="l" rtl="0" fontAlgn="ctr"/>
                      <a:r>
                        <a:rPr lang="pt-BR" sz="1600" b="1" i="0" u="none" strike="noStrike">
                          <a:solidFill>
                            <a:srgbClr val="000000"/>
                          </a:solidFill>
                          <a:effectLst/>
                          <a:latin typeface="Calibri" panose="020F0502020204030204" pitchFamily="34" charset="0"/>
                        </a:rPr>
                        <a:t>ADMINISTRAÇÃO GERAL</a:t>
                      </a:r>
                    </a:p>
                  </a:txBody>
                  <a:tcPr marL="342900"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hMerge="1">
                  <a:txBody>
                    <a:bodyPr/>
                    <a:lstStyle/>
                    <a:p>
                      <a:endParaRPr lang="pt-BR"/>
                    </a:p>
                  </a:txBody>
                  <a:tcPr/>
                </a:tc>
                <a:tc>
                  <a:txBody>
                    <a:bodyPr/>
                    <a:lstStyle/>
                    <a:p>
                      <a:pPr algn="ctr" fontAlgn="ctr"/>
                      <a:r>
                        <a:rPr lang="pt-BR" sz="1600" b="0" i="0" u="none" strike="noStrike" dirty="0">
                          <a:solidFill>
                            <a:srgbClr val="000000"/>
                          </a:solidFill>
                          <a:effectLst/>
                          <a:latin typeface="Calibri" panose="020F0502020204030204" pitchFamily="34" charset="0"/>
                        </a:rPr>
                        <a:t>3.550.430,21</a:t>
                      </a:r>
                    </a:p>
                  </a:txBody>
                  <a:tcPr marL="9525" marR="9525" marT="9525" marB="0" anchor="ct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882476418"/>
                  </a:ext>
                </a:extLst>
              </a:tr>
              <a:tr h="130744">
                <a:tc gridSpan="2">
                  <a:txBody>
                    <a:bodyPr/>
                    <a:lstStyle/>
                    <a:p>
                      <a:pPr algn="l" rtl="0" fontAlgn="ctr"/>
                      <a:r>
                        <a:rPr lang="pt-BR" sz="1600" b="1" i="0" u="none" strike="noStrike">
                          <a:solidFill>
                            <a:srgbClr val="000000"/>
                          </a:solidFill>
                          <a:effectLst/>
                          <a:latin typeface="Calibri" panose="020F0502020204030204" pitchFamily="34" charset="0"/>
                        </a:rPr>
                        <a:t>ENSINO FUNDAMENTAL</a:t>
                      </a:r>
                    </a:p>
                  </a:txBody>
                  <a:tcPr marL="342900"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hMerge="1">
                  <a:txBody>
                    <a:bodyPr/>
                    <a:lstStyle/>
                    <a:p>
                      <a:endParaRPr lang="pt-BR"/>
                    </a:p>
                  </a:txBody>
                  <a:tcPr/>
                </a:tc>
                <a:tc>
                  <a:txBody>
                    <a:bodyPr/>
                    <a:lstStyle/>
                    <a:p>
                      <a:pPr algn="ctr" fontAlgn="ctr"/>
                      <a:r>
                        <a:rPr lang="pt-BR" sz="1600" b="0" i="0" u="none" strike="noStrike" dirty="0">
                          <a:solidFill>
                            <a:srgbClr val="000000"/>
                          </a:solidFill>
                          <a:effectLst/>
                          <a:latin typeface="Calibri" panose="020F0502020204030204" pitchFamily="34" charset="0"/>
                        </a:rPr>
                        <a:t>2.411.273,37</a:t>
                      </a:r>
                    </a:p>
                  </a:txBody>
                  <a:tcPr marL="9525" marR="9525" marT="9525" marB="0" anchor="ct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2943144418"/>
                  </a:ext>
                </a:extLst>
              </a:tr>
              <a:tr h="130744">
                <a:tc gridSpan="2">
                  <a:txBody>
                    <a:bodyPr/>
                    <a:lstStyle/>
                    <a:p>
                      <a:pPr algn="l" rtl="0" fontAlgn="ctr"/>
                      <a:r>
                        <a:rPr lang="pt-BR" sz="1600" b="1" i="0" u="none" strike="noStrike">
                          <a:solidFill>
                            <a:srgbClr val="000000"/>
                          </a:solidFill>
                          <a:effectLst/>
                          <a:latin typeface="Calibri" panose="020F0502020204030204" pitchFamily="34" charset="0"/>
                        </a:rPr>
                        <a:t>EDUCAÇÃO INFANTIL</a:t>
                      </a:r>
                    </a:p>
                  </a:txBody>
                  <a:tcPr marL="342900"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hMerge="1">
                  <a:txBody>
                    <a:bodyPr/>
                    <a:lstStyle/>
                    <a:p>
                      <a:endParaRPr lang="pt-BR"/>
                    </a:p>
                  </a:txBody>
                  <a:tcPr/>
                </a:tc>
                <a:tc>
                  <a:txBody>
                    <a:bodyPr/>
                    <a:lstStyle/>
                    <a:p>
                      <a:pPr algn="ctr" fontAlgn="ctr"/>
                      <a:r>
                        <a:rPr lang="pt-BR" sz="1600" b="0" i="0" u="none" strike="noStrike" dirty="0">
                          <a:solidFill>
                            <a:srgbClr val="000000"/>
                          </a:solidFill>
                          <a:effectLst/>
                          <a:latin typeface="Calibri" panose="020F0502020204030204" pitchFamily="34" charset="0"/>
                        </a:rPr>
                        <a:t>501.497,98</a:t>
                      </a:r>
                    </a:p>
                  </a:txBody>
                  <a:tcPr marL="9525" marR="9525" marT="9525" marB="0" anchor="ct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2590725195"/>
                  </a:ext>
                </a:extLst>
              </a:tr>
              <a:tr h="130744">
                <a:tc gridSpan="2">
                  <a:txBody>
                    <a:bodyPr/>
                    <a:lstStyle/>
                    <a:p>
                      <a:pPr algn="l" rtl="0" fontAlgn="ctr"/>
                      <a:r>
                        <a:rPr lang="pt-BR" sz="1600" b="1" i="0" u="none" strike="noStrike">
                          <a:solidFill>
                            <a:srgbClr val="000000"/>
                          </a:solidFill>
                          <a:effectLst/>
                          <a:latin typeface="Calibri" panose="020F0502020204030204" pitchFamily="34" charset="0"/>
                        </a:rPr>
                        <a:t>EDUCAÇÃO ESPECIAL</a:t>
                      </a:r>
                    </a:p>
                  </a:txBody>
                  <a:tcPr marL="342900"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hMerge="1">
                  <a:txBody>
                    <a:bodyPr/>
                    <a:lstStyle/>
                    <a:p>
                      <a:endParaRPr lang="pt-BR"/>
                    </a:p>
                  </a:txBody>
                  <a:tcPr/>
                </a:tc>
                <a:tc>
                  <a:txBody>
                    <a:bodyPr/>
                    <a:lstStyle/>
                    <a:p>
                      <a:pPr algn="ctr" fontAlgn="ctr"/>
                      <a:r>
                        <a:rPr lang="pt-BR" sz="1600" b="0" i="0" u="none" strike="noStrike" dirty="0">
                          <a:solidFill>
                            <a:srgbClr val="000000"/>
                          </a:solidFill>
                          <a:effectLst/>
                          <a:latin typeface="Calibri" panose="020F0502020204030204" pitchFamily="34" charset="0"/>
                        </a:rPr>
                        <a:t>111.754,12</a:t>
                      </a:r>
                    </a:p>
                  </a:txBody>
                  <a:tcPr marL="9525" marR="9525" marT="9525" marB="0" anchor="ct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3024884538"/>
                  </a:ext>
                </a:extLst>
              </a:tr>
              <a:tr h="130744">
                <a:tc gridSpan="2">
                  <a:txBody>
                    <a:bodyPr/>
                    <a:lstStyle/>
                    <a:p>
                      <a:pPr algn="l" rtl="0" fontAlgn="ctr"/>
                      <a:r>
                        <a:rPr lang="pt-BR" sz="1600" b="1" i="0" u="none" strike="noStrike">
                          <a:solidFill>
                            <a:srgbClr val="000000"/>
                          </a:solidFill>
                          <a:effectLst/>
                          <a:latin typeface="Calibri" panose="020F0502020204030204" pitchFamily="34" charset="0"/>
                        </a:rPr>
                        <a:t>2 - TOTAL DAS RECEITAS TRANSFERIDAS AO FUNDEB</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hMerge="1">
                  <a:txBody>
                    <a:bodyPr/>
                    <a:lstStyle/>
                    <a:p>
                      <a:endParaRPr lang="pt-BR"/>
                    </a:p>
                  </a:txBody>
                  <a:tcPr/>
                </a:tc>
                <a:tc>
                  <a:txBody>
                    <a:bodyPr/>
                    <a:lstStyle/>
                    <a:p>
                      <a:pPr algn="ctr" fontAlgn="ctr"/>
                      <a:r>
                        <a:rPr lang="pt-BR" sz="1600" b="1" i="0" u="none" strike="noStrike" dirty="0">
                          <a:solidFill>
                            <a:srgbClr val="000000"/>
                          </a:solidFill>
                          <a:effectLst/>
                          <a:latin typeface="Calibri" panose="020F0502020204030204" pitchFamily="34" charset="0"/>
                        </a:rPr>
                        <a:t>10.479.863,26</a:t>
                      </a:r>
                    </a:p>
                  </a:txBody>
                  <a:tcPr marL="9525" marR="9525" marT="9525" marB="0" anchor="ct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115269253"/>
                  </a:ext>
                </a:extLst>
              </a:tr>
              <a:tr h="130744">
                <a:tc gridSpan="2">
                  <a:txBody>
                    <a:bodyPr/>
                    <a:lstStyle/>
                    <a:p>
                      <a:pPr algn="l" rtl="0" fontAlgn="ctr"/>
                      <a:r>
                        <a:rPr lang="pt-BR" sz="1600" b="1" i="0" u="none" strike="noStrike">
                          <a:solidFill>
                            <a:srgbClr val="000000"/>
                          </a:solidFill>
                          <a:effectLst/>
                          <a:latin typeface="Calibri" panose="020F0502020204030204" pitchFamily="34" charset="0"/>
                        </a:rPr>
                        <a:t>3 - RESTOS A PAGAR INSCRITOS NO EXERCÍCIO</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hMerge="1">
                  <a:txBody>
                    <a:bodyPr/>
                    <a:lstStyle/>
                    <a:p>
                      <a:endParaRPr lang="pt-BR"/>
                    </a:p>
                  </a:txBody>
                  <a:tcPr/>
                </a:tc>
                <a:tc>
                  <a:txBody>
                    <a:bodyPr/>
                    <a:lstStyle/>
                    <a:p>
                      <a:pPr algn="ctr" fontAlgn="ctr"/>
                      <a:r>
                        <a:rPr lang="pt-BR" sz="1600" b="1" i="0" u="none" strike="noStrike" dirty="0">
                          <a:solidFill>
                            <a:srgbClr val="000000"/>
                          </a:solidFill>
                          <a:effectLst/>
                          <a:latin typeface="Calibri" panose="020F0502020204030204" pitchFamily="34" charset="0"/>
                        </a:rPr>
                        <a:t>382.430,40</a:t>
                      </a:r>
                    </a:p>
                  </a:txBody>
                  <a:tcPr marL="9525" marR="9525" marT="9525" marB="0" anchor="ct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27685850"/>
                  </a:ext>
                </a:extLst>
              </a:tr>
              <a:tr h="256573">
                <a:tc gridSpan="2">
                  <a:txBody>
                    <a:bodyPr/>
                    <a:lstStyle/>
                    <a:p>
                      <a:pPr algn="l" rtl="0" fontAlgn="ctr"/>
                      <a:r>
                        <a:rPr lang="pt-BR" sz="1600" b="1" i="0" u="none" strike="noStrike">
                          <a:solidFill>
                            <a:srgbClr val="000000"/>
                          </a:solidFill>
                          <a:effectLst/>
                          <a:latin typeface="Calibri" panose="020F0502020204030204" pitchFamily="34" charset="0"/>
                        </a:rPr>
                        <a:t>4 - CANCELAMENTO DE RESTOS A PAGAR INSCRITOS COM DISPONIBILIDADE FINANCEIRA</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hMerge="1">
                  <a:txBody>
                    <a:bodyPr/>
                    <a:lstStyle/>
                    <a:p>
                      <a:endParaRPr lang="pt-BR"/>
                    </a:p>
                  </a:txBody>
                  <a:tcPr/>
                </a:tc>
                <a:tc>
                  <a:txBody>
                    <a:bodyPr/>
                    <a:lstStyle/>
                    <a:p>
                      <a:pPr algn="ctr" fontAlgn="ctr"/>
                      <a:r>
                        <a:rPr lang="pt-BR" sz="1600" b="1" i="0" u="none" strike="noStrike" dirty="0">
                          <a:solidFill>
                            <a:srgbClr val="000000"/>
                          </a:solidFill>
                          <a:effectLst/>
                          <a:latin typeface="Calibri" panose="020F0502020204030204" pitchFamily="34" charset="0"/>
                        </a:rPr>
                        <a:t>66.873,32</a:t>
                      </a:r>
                    </a:p>
                  </a:txBody>
                  <a:tcPr marL="9525" marR="9525" marT="9525" marB="0" anchor="ct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37372943"/>
                  </a:ext>
                </a:extLst>
              </a:tr>
              <a:tr h="130744">
                <a:tc gridSpan="2">
                  <a:txBody>
                    <a:bodyPr/>
                    <a:lstStyle/>
                    <a:p>
                      <a:pPr algn="ctr" rtl="0" fontAlgn="ctr"/>
                      <a:r>
                        <a:rPr lang="pt-BR" sz="1600" b="1" i="0" u="none" strike="noStrike">
                          <a:solidFill>
                            <a:srgbClr val="000000"/>
                          </a:solidFill>
                          <a:effectLst/>
                          <a:latin typeface="Calibri" panose="020F0502020204030204" pitchFamily="34" charset="0"/>
                        </a:rPr>
                        <a:t>Total = 1 + 2 + 3 - 4</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hMerge="1">
                  <a:txBody>
                    <a:bodyPr/>
                    <a:lstStyle/>
                    <a:p>
                      <a:endParaRPr lang="pt-BR"/>
                    </a:p>
                  </a:txBody>
                  <a:tcPr/>
                </a:tc>
                <a:tc>
                  <a:txBody>
                    <a:bodyPr/>
                    <a:lstStyle/>
                    <a:p>
                      <a:pPr algn="ctr" fontAlgn="ctr"/>
                      <a:r>
                        <a:rPr lang="pt-BR" sz="1600" b="1" i="0" u="none" strike="noStrike" dirty="0">
                          <a:solidFill>
                            <a:srgbClr val="000000"/>
                          </a:solidFill>
                          <a:effectLst/>
                          <a:latin typeface="Calibri" panose="020F0502020204030204" pitchFamily="34" charset="0"/>
                        </a:rPr>
                        <a:t>17.370.376,02</a:t>
                      </a:r>
                    </a:p>
                  </a:txBody>
                  <a:tcPr marL="9525" marR="9525" marT="9525" marB="0" anchor="ct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solidFill>
                      <a:schemeClr val="tx2">
                        <a:lumMod val="20000"/>
                        <a:lumOff val="80000"/>
                      </a:schemeClr>
                    </a:solidFill>
                  </a:tcPr>
                </a:tc>
                <a:extLst>
                  <a:ext uri="{0D108BD9-81ED-4DB2-BD59-A6C34878D82A}">
                    <a16:rowId xmlns:a16="http://schemas.microsoft.com/office/drawing/2014/main" val="10012"/>
                  </a:ext>
                </a:extLst>
              </a:tr>
              <a:tr h="73142">
                <a:tc gridSpan="3">
                  <a:txBody>
                    <a:bodyPr/>
                    <a:lstStyle/>
                    <a:p>
                      <a:pPr algn="ctr" fontAlgn="ctr"/>
                      <a:endParaRPr lang="pt-BR" sz="900" b="0" i="0" u="none" strike="noStrike" dirty="0">
                        <a:solidFill>
                          <a:srgbClr val="000000"/>
                        </a:solidFill>
                        <a:effectLst/>
                        <a:latin typeface="Calibri"/>
                      </a:endParaRPr>
                    </a:p>
                  </a:txBody>
                  <a:tcPr marL="4579" marR="4579" marT="457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pt-BR"/>
                    </a:p>
                  </a:txBody>
                  <a:tcPr/>
                </a:tc>
                <a:tc hMerge="1">
                  <a:txBody>
                    <a:bodyPr/>
                    <a:lstStyle/>
                    <a:p>
                      <a:endParaRPr lang="pt-BR"/>
                    </a:p>
                  </a:txBody>
                  <a:tcPr>
                    <a:lnL w="12700"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10017"/>
                  </a:ext>
                </a:extLst>
              </a:tr>
              <a:tr h="193659">
                <a:tc>
                  <a:txBody>
                    <a:bodyPr/>
                    <a:lstStyle/>
                    <a:p>
                      <a:pPr algn="ctr" rtl="0" fontAlgn="ctr"/>
                      <a:r>
                        <a:rPr lang="pt-BR" sz="2000" b="1" i="0" u="none" strike="noStrike" dirty="0">
                          <a:solidFill>
                            <a:srgbClr val="0070C0"/>
                          </a:solidFill>
                          <a:effectLst/>
                          <a:latin typeface="Calibri" panose="020F0502020204030204" pitchFamily="34" charset="0"/>
                        </a:rPr>
                        <a:t>Valor Legal Mínimo (art. 212-CF.)</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pt-BR" sz="2000" b="1" i="0" u="none" strike="noStrike" dirty="0">
                          <a:solidFill>
                            <a:srgbClr val="0070C0"/>
                          </a:solidFill>
                          <a:effectLst/>
                          <a:latin typeface="Calibri" panose="020F0502020204030204" pitchFamily="34" charset="0"/>
                        </a:rPr>
                        <a:t>25,00%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pt-BR" sz="2000" b="1" i="0" u="none" strike="noStrike">
                          <a:solidFill>
                            <a:srgbClr val="0070C0"/>
                          </a:solidFill>
                          <a:effectLst/>
                          <a:latin typeface="Calibri" panose="020F0502020204030204" pitchFamily="34" charset="0"/>
                        </a:rPr>
                        <a:t>15.705.248,39</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8"/>
                  </a:ext>
                </a:extLst>
              </a:tr>
              <a:tr h="382402">
                <a:tc>
                  <a:txBody>
                    <a:bodyPr/>
                    <a:lstStyle/>
                    <a:p>
                      <a:pPr algn="ctr" rtl="0" fontAlgn="ctr"/>
                      <a:r>
                        <a:rPr lang="pt-BR" sz="2000" b="1" i="0" u="none" strike="noStrike" dirty="0">
                          <a:solidFill>
                            <a:srgbClr val="00B050"/>
                          </a:solidFill>
                          <a:effectLst/>
                          <a:latin typeface="Calibri" panose="020F0502020204030204" pitchFamily="34" charset="0"/>
                        </a:rPr>
                        <a:t>Aplicação na Manutenção e Desenvolvimento do Ensino</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pt-BR" sz="2000" b="1" i="0" u="none" strike="noStrike" dirty="0">
                          <a:solidFill>
                            <a:srgbClr val="00B050"/>
                          </a:solidFill>
                          <a:effectLst/>
                          <a:latin typeface="Calibri" panose="020F0502020204030204" pitchFamily="34" charset="0"/>
                        </a:rPr>
                        <a:t>27,65%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pt-BR" sz="2000" b="1" i="0" u="none" strike="noStrike" dirty="0">
                          <a:solidFill>
                            <a:srgbClr val="00B050"/>
                          </a:solidFill>
                          <a:effectLst/>
                          <a:latin typeface="Calibri" panose="020F0502020204030204" pitchFamily="34" charset="0"/>
                        </a:rPr>
                        <a:t>17.370.376,02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9"/>
                  </a:ext>
                </a:extLst>
              </a:tr>
              <a:tr h="193659">
                <a:tc>
                  <a:txBody>
                    <a:bodyPr/>
                    <a:lstStyle/>
                    <a:p>
                      <a:pPr algn="ctr" rtl="0" fontAlgn="ctr"/>
                      <a:r>
                        <a:rPr lang="pt-BR" sz="2000" b="1" i="0" u="none" strike="noStrike" dirty="0">
                          <a:solidFill>
                            <a:srgbClr val="002060"/>
                          </a:solidFill>
                          <a:effectLst/>
                          <a:latin typeface="Calibri" panose="020F0502020204030204" pitchFamily="34" charset="0"/>
                        </a:rPr>
                        <a:t>Aplicado a Maior</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tc>
                  <a:txBody>
                    <a:bodyPr/>
                    <a:lstStyle/>
                    <a:p>
                      <a:pPr algn="ctr" fontAlgn="ctr"/>
                      <a:r>
                        <a:rPr lang="pt-BR" sz="2000" b="1" i="0" u="none" strike="noStrike">
                          <a:solidFill>
                            <a:srgbClr val="002060"/>
                          </a:solidFill>
                          <a:effectLst/>
                          <a:latin typeface="Calibri" panose="020F0502020204030204" pitchFamily="34" charset="0"/>
                        </a:rPr>
                        <a:t>2,65%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tc>
                  <a:txBody>
                    <a:bodyPr/>
                    <a:lstStyle/>
                    <a:p>
                      <a:pPr algn="ctr" fontAlgn="ctr"/>
                      <a:r>
                        <a:rPr lang="pt-BR" sz="2000" b="1" i="0" u="none" strike="noStrike" dirty="0">
                          <a:solidFill>
                            <a:srgbClr val="002060"/>
                          </a:solidFill>
                          <a:effectLst/>
                          <a:latin typeface="Calibri" panose="020F0502020204030204" pitchFamily="34" charset="0"/>
                        </a:rPr>
                        <a:t>1.665.127,63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extLst>
                  <a:ext uri="{0D108BD9-81ED-4DB2-BD59-A6C34878D82A}">
                    <a16:rowId xmlns:a16="http://schemas.microsoft.com/office/drawing/2014/main" val="10020"/>
                  </a:ext>
                </a:extLst>
              </a:tr>
            </a:tbl>
          </a:graphicData>
        </a:graphic>
      </p:graphicFrame>
    </p:spTree>
    <p:extLst>
      <p:ext uri="{BB962C8B-B14F-4D97-AF65-F5344CB8AC3E}">
        <p14:creationId xmlns:p14="http://schemas.microsoft.com/office/powerpoint/2010/main" val="28511038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0" y="1268833"/>
            <a:ext cx="9144000" cy="1656111"/>
          </a:xfrm>
        </p:spPr>
        <p:txBody>
          <a:bodyPr>
            <a:noAutofit/>
          </a:bodyPr>
          <a:lstStyle/>
          <a:p>
            <a:r>
              <a:rPr lang="pt-BR" sz="3200" dirty="0"/>
              <a:t>Fundo de Manutenção e Desenvolvimento da Educação Básica e de Valorização dos Profissionais da Educação:</a:t>
            </a:r>
            <a:endParaRPr lang="pt-BR" sz="2800" b="1" dirty="0"/>
          </a:p>
        </p:txBody>
      </p:sp>
      <p:pic>
        <p:nvPicPr>
          <p:cNvPr id="2050" name="Picture 2" descr="C:\Users\Admin\Desktop\17052016_fundeb_divulga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2146" y="2780928"/>
            <a:ext cx="3926474" cy="3025635"/>
          </a:xfrm>
          <a:prstGeom prst="rect">
            <a:avLst/>
          </a:prstGeom>
          <a:noFill/>
          <a:extLst>
            <a:ext uri="{909E8E84-426E-40DD-AFC4-6F175D3DCCD1}">
              <a14:hiddenFill xmlns:a14="http://schemas.microsoft.com/office/drawing/2010/main">
                <a:solidFill>
                  <a:srgbClr val="FFFFFF"/>
                </a:solidFill>
              </a14:hiddenFill>
            </a:ext>
          </a:extLst>
        </p:spPr>
      </p:pic>
      <p:sp>
        <p:nvSpPr>
          <p:cNvPr id="8" name="Título 1"/>
          <p:cNvSpPr txBox="1">
            <a:spLocks/>
          </p:cNvSpPr>
          <p:nvPr/>
        </p:nvSpPr>
        <p:spPr>
          <a:xfrm>
            <a:off x="0" y="5806564"/>
            <a:ext cx="9146546" cy="1048222"/>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pt-BR" sz="2500" dirty="0"/>
              <a:t>Art. 26 da </a:t>
            </a:r>
            <a:r>
              <a:rPr lang="pt-BR" sz="2500" b="1" dirty="0"/>
              <a:t>Lei nº 14.113/2020 </a:t>
            </a:r>
            <a:r>
              <a:rPr lang="pt-BR" sz="2500" dirty="0"/>
              <a:t>determina que os municípios brasileiros devam aplicar em saúde no mínimo 70% na base de calculo</a:t>
            </a:r>
            <a:endParaRPr lang="pt-BR" sz="2500" b="1" dirty="0"/>
          </a:p>
        </p:txBody>
      </p:sp>
    </p:spTree>
    <p:extLst>
      <p:ext uri="{BB962C8B-B14F-4D97-AF65-F5344CB8AC3E}">
        <p14:creationId xmlns:p14="http://schemas.microsoft.com/office/powerpoint/2010/main" val="9949825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461541166"/>
              </p:ext>
            </p:extLst>
          </p:nvPr>
        </p:nvGraphicFramePr>
        <p:xfrm>
          <a:off x="71500" y="1030188"/>
          <a:ext cx="8928992" cy="3947160"/>
        </p:xfrm>
        <a:graphic>
          <a:graphicData uri="http://schemas.openxmlformats.org/drawingml/2006/table">
            <a:tbl>
              <a:tblPr firstRow="1" bandRow="1">
                <a:tableStyleId>{5C22544A-7EE6-4342-B048-85BDC9FD1C3A}</a:tableStyleId>
              </a:tblPr>
              <a:tblGrid>
                <a:gridCol w="4968552">
                  <a:extLst>
                    <a:ext uri="{9D8B030D-6E8A-4147-A177-3AD203B41FA5}">
                      <a16:colId xmlns:a16="http://schemas.microsoft.com/office/drawing/2014/main" val="20000"/>
                    </a:ext>
                  </a:extLst>
                </a:gridCol>
                <a:gridCol w="1656184">
                  <a:extLst>
                    <a:ext uri="{9D8B030D-6E8A-4147-A177-3AD203B41FA5}">
                      <a16:colId xmlns:a16="http://schemas.microsoft.com/office/drawing/2014/main" val="20001"/>
                    </a:ext>
                  </a:extLst>
                </a:gridCol>
                <a:gridCol w="2304256">
                  <a:extLst>
                    <a:ext uri="{9D8B030D-6E8A-4147-A177-3AD203B41FA5}">
                      <a16:colId xmlns:a16="http://schemas.microsoft.com/office/drawing/2014/main" val="20002"/>
                    </a:ext>
                  </a:extLst>
                </a:gridCol>
              </a:tblGrid>
              <a:tr h="452060">
                <a:tc gridSpan="3">
                  <a:txBody>
                    <a:bodyPr/>
                    <a:lstStyle/>
                    <a:p>
                      <a:pPr algn="ctr"/>
                      <a:r>
                        <a:rPr lang="pt-BR" sz="2200" baseline="0" dirty="0">
                          <a:solidFill>
                            <a:sysClr val="windowText" lastClr="000000"/>
                          </a:solidFill>
                        </a:rPr>
                        <a:t>FUNDEB - </a:t>
                      </a:r>
                      <a:r>
                        <a:rPr lang="pt-BR" sz="2200" dirty="0">
                          <a:solidFill>
                            <a:sysClr val="windowText" lastClr="000000"/>
                          </a:solidFill>
                        </a:rPr>
                        <a:t>Demonstrativo</a:t>
                      </a:r>
                      <a:r>
                        <a:rPr lang="pt-BR" sz="2200" baseline="0" dirty="0">
                          <a:solidFill>
                            <a:sysClr val="windowText" lastClr="000000"/>
                          </a:solidFill>
                        </a:rPr>
                        <a:t> dos Recursos Recebidos e sua Aplicação</a:t>
                      </a:r>
                    </a:p>
                    <a:p>
                      <a:pPr algn="ctr" rtl="0" fontAlgn="ctr"/>
                      <a:r>
                        <a:rPr lang="pt-BR" sz="2200" baseline="0" dirty="0">
                          <a:solidFill>
                            <a:sysClr val="windowText" lastClr="000000"/>
                          </a:solidFill>
                        </a:rPr>
                        <a:t>Período </a:t>
                      </a:r>
                      <a:r>
                        <a:rPr lang="pt-BR" sz="2400" b="1" i="0" u="none" strike="noStrike" dirty="0">
                          <a:solidFill>
                            <a:srgbClr val="000000"/>
                          </a:solidFill>
                          <a:effectLst/>
                          <a:latin typeface="+mn-lt"/>
                        </a:rPr>
                        <a:t>01/01 a 31/12/2025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pt-BR"/>
                    </a:p>
                  </a:txBody>
                  <a:tcPr>
                    <a:lnL w="12700" cap="flat" cmpd="sng" algn="ctr">
                      <a:solidFill>
                        <a:schemeClr val="tx1"/>
                      </a:solidFill>
                      <a:prstDash val="solid"/>
                      <a:round/>
                      <a:headEnd type="none" w="med" len="med"/>
                      <a:tailEnd type="none" w="med" len="med"/>
                    </a:lnL>
                  </a:tcPr>
                </a:tc>
                <a:tc hMerge="1">
                  <a:txBody>
                    <a:bodyPr/>
                    <a:lstStyle/>
                    <a:p>
                      <a:endParaRPr lang="pt-BR"/>
                    </a:p>
                  </a:txBody>
                  <a:tcPr/>
                </a:tc>
                <a:extLst>
                  <a:ext uri="{0D108BD9-81ED-4DB2-BD59-A6C34878D82A}">
                    <a16:rowId xmlns:a16="http://schemas.microsoft.com/office/drawing/2014/main" val="10000"/>
                  </a:ext>
                </a:extLst>
              </a:tr>
              <a:tr h="169367">
                <a:tc gridSpan="2">
                  <a:txBody>
                    <a:bodyPr/>
                    <a:lstStyle/>
                    <a:p>
                      <a:pPr algn="ctr" rtl="0" fontAlgn="ctr"/>
                      <a:r>
                        <a:rPr lang="pt-BR" sz="1600" b="1" i="0" u="none" strike="noStrike" dirty="0">
                          <a:solidFill>
                            <a:srgbClr val="000000"/>
                          </a:solidFill>
                          <a:effectLst/>
                          <a:latin typeface="Calibri"/>
                        </a:rPr>
                        <a:t>1 – Receitas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pt-BR"/>
                    </a:p>
                  </a:txBody>
                  <a:tcPr>
                    <a:lnL w="12700" cap="flat" cmpd="sng" algn="ctr">
                      <a:solidFill>
                        <a:schemeClr val="tx1"/>
                      </a:solidFill>
                      <a:prstDash val="solid"/>
                      <a:round/>
                      <a:headEnd type="none" w="med" len="med"/>
                      <a:tailEnd type="none" w="med" len="med"/>
                    </a:lnL>
                  </a:tcPr>
                </a:tc>
                <a:tc>
                  <a:txBody>
                    <a:bodyPr/>
                    <a:lstStyle/>
                    <a:p>
                      <a:pPr algn="ctr" fontAlgn="ctr"/>
                      <a:r>
                        <a:rPr lang="pt-BR" sz="1600" b="0" i="0" u="none" strike="noStrike" dirty="0">
                          <a:solidFill>
                            <a:srgbClr val="000000"/>
                          </a:solidFill>
                          <a:effectLst/>
                          <a:latin typeface="Calibri"/>
                        </a:rPr>
                        <a:t> </a:t>
                      </a:r>
                    </a:p>
                  </a:txBody>
                  <a:tcPr marL="9525" marR="857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10001"/>
                  </a:ext>
                </a:extLst>
              </a:tr>
              <a:tr h="474881">
                <a:tc gridSpan="2">
                  <a:txBody>
                    <a:bodyPr/>
                    <a:lstStyle/>
                    <a:p>
                      <a:pPr algn="l" rtl="0" fontAlgn="ctr"/>
                      <a:r>
                        <a:rPr lang="pt-BR" sz="1600" b="0" i="0" u="none" strike="noStrike" dirty="0">
                          <a:solidFill>
                            <a:srgbClr val="000000"/>
                          </a:solidFill>
                          <a:effectLst/>
                          <a:latin typeface="Calibri"/>
                        </a:rPr>
                        <a:t>TRANSFERÊNCIAS DE RECURSOS DO FUNDO DE MANUTENÇÃO E DESENVOLVIMENTO DA EDUCAÇÃO BÁSICA E DE VALORIZAÇÃO DOS PROFISSIONAIS DA EDUCAÇÃO - FUNDEB</a:t>
                      </a:r>
                    </a:p>
                  </a:txBody>
                  <a:tcPr marL="857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pt-BR"/>
                    </a:p>
                  </a:txBody>
                  <a:tcPr>
                    <a:lnL w="12700" cap="flat" cmpd="sng" algn="ctr">
                      <a:solidFill>
                        <a:schemeClr val="tx1"/>
                      </a:solidFill>
                      <a:prstDash val="solid"/>
                      <a:round/>
                      <a:headEnd type="none" w="med" len="med"/>
                      <a:tailEnd type="none" w="med" len="med"/>
                    </a:lnL>
                  </a:tcPr>
                </a:tc>
                <a:tc>
                  <a:txBody>
                    <a:bodyPr/>
                    <a:lstStyle/>
                    <a:p>
                      <a:pPr algn="ctr" fontAlgn="ctr"/>
                      <a:r>
                        <a:rPr lang="pt-BR" sz="1800" b="0" i="0" u="none" strike="noStrike" dirty="0">
                          <a:solidFill>
                            <a:srgbClr val="000000"/>
                          </a:solidFill>
                          <a:effectLst/>
                          <a:latin typeface="Calibri" panose="020F0502020204030204" pitchFamily="34" charset="0"/>
                        </a:rPr>
                        <a:t>8.245.063,66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10002"/>
                  </a:ext>
                </a:extLst>
              </a:tr>
              <a:tr h="169367">
                <a:tc gridSpan="2">
                  <a:txBody>
                    <a:bodyPr/>
                    <a:lstStyle/>
                    <a:p>
                      <a:pPr algn="l" rtl="0" fontAlgn="ctr"/>
                      <a:r>
                        <a:rPr lang="pt-BR" sz="1600" b="0" i="0" u="none" strike="noStrike" dirty="0">
                          <a:solidFill>
                            <a:srgbClr val="000000"/>
                          </a:solidFill>
                          <a:effectLst/>
                          <a:latin typeface="Calibri"/>
                        </a:rPr>
                        <a:t>RENDIMENTOS DE APLICAÇÃO FINANCEIRA</a:t>
                      </a:r>
                    </a:p>
                  </a:txBody>
                  <a:tcPr marL="857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pt-BR"/>
                    </a:p>
                  </a:txBody>
                  <a:tcPr>
                    <a:lnL w="12700" cap="flat" cmpd="sng" algn="ctr">
                      <a:solidFill>
                        <a:schemeClr val="tx1"/>
                      </a:solidFill>
                      <a:prstDash val="solid"/>
                      <a:round/>
                      <a:headEnd type="none" w="med" len="med"/>
                      <a:tailEnd type="none" w="med" len="med"/>
                    </a:lnL>
                  </a:tcPr>
                </a:tc>
                <a:tc>
                  <a:txBody>
                    <a:bodyPr/>
                    <a:lstStyle/>
                    <a:p>
                      <a:pPr algn="ctr" fontAlgn="ctr"/>
                      <a:r>
                        <a:rPr lang="pt-BR" sz="1800" b="0" i="0" u="none" strike="noStrike" dirty="0">
                          <a:solidFill>
                            <a:srgbClr val="000000"/>
                          </a:solidFill>
                          <a:effectLst/>
                          <a:latin typeface="Calibri" panose="020F0502020204030204" pitchFamily="34" charset="0"/>
                        </a:rPr>
                        <a:t>56.349,22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10003"/>
                  </a:ext>
                </a:extLst>
              </a:tr>
              <a:tr h="169367">
                <a:tc gridSpan="2">
                  <a:txBody>
                    <a:bodyPr/>
                    <a:lstStyle/>
                    <a:p>
                      <a:pPr algn="ctr" rtl="0" fontAlgn="ctr"/>
                      <a:r>
                        <a:rPr lang="pt-BR" sz="1800" b="1" i="0" u="none" strike="noStrike" dirty="0">
                          <a:solidFill>
                            <a:srgbClr val="000000"/>
                          </a:solidFill>
                          <a:effectLst/>
                          <a:latin typeface="Calibri"/>
                        </a:rPr>
                        <a:t>Total</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hMerge="1">
                  <a:txBody>
                    <a:bodyPr/>
                    <a:lstStyle/>
                    <a:p>
                      <a:endParaRPr lang="pt-BR"/>
                    </a:p>
                  </a:txBody>
                  <a:tcPr>
                    <a:lnL w="12700" cap="flat" cmpd="sng" algn="ctr">
                      <a:solidFill>
                        <a:schemeClr val="tx1"/>
                      </a:solidFill>
                      <a:prstDash val="solid"/>
                      <a:round/>
                      <a:headEnd type="none" w="med" len="med"/>
                      <a:tailEnd type="none" w="med" len="med"/>
                    </a:lnL>
                  </a:tcPr>
                </a:tc>
                <a:tc>
                  <a:txBody>
                    <a:bodyPr/>
                    <a:lstStyle/>
                    <a:p>
                      <a:pPr algn="ctr" fontAlgn="ctr"/>
                      <a:r>
                        <a:rPr lang="pt-BR" sz="1800" b="1" i="0" u="none" strike="noStrike" dirty="0">
                          <a:solidFill>
                            <a:srgbClr val="000000"/>
                          </a:solidFill>
                          <a:effectLst/>
                          <a:latin typeface="Calibri" panose="020F0502020204030204" pitchFamily="34" charset="0"/>
                        </a:rPr>
                        <a:t>8.301.412,88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10004"/>
                  </a:ext>
                </a:extLst>
              </a:tr>
              <a:tr h="161916">
                <a:tc gridSpan="3">
                  <a:txBody>
                    <a:bodyPr/>
                    <a:lstStyle/>
                    <a:p>
                      <a:pPr algn="ctr" fontAlgn="ctr"/>
                      <a:endParaRPr lang="pt-BR" sz="1800" b="0" i="0" u="none" strike="noStrike" dirty="0">
                        <a:solidFill>
                          <a:srgbClr val="000000"/>
                        </a:solidFill>
                        <a:effectLst/>
                        <a:latin typeface="Arial"/>
                      </a:endParaRPr>
                    </a:p>
                  </a:txBody>
                  <a:tcPr marL="9525" marR="857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pt-B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pt-BR"/>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extLst>
                  <a:ext uri="{0D108BD9-81ED-4DB2-BD59-A6C34878D82A}">
                    <a16:rowId xmlns:a16="http://schemas.microsoft.com/office/drawing/2014/main" val="10009"/>
                  </a:ext>
                </a:extLst>
              </a:tr>
              <a:tr h="248851">
                <a:tc>
                  <a:txBody>
                    <a:bodyPr/>
                    <a:lstStyle/>
                    <a:p>
                      <a:pPr algn="ctr" rtl="0" fontAlgn="ctr"/>
                      <a:r>
                        <a:rPr lang="pt-BR" sz="2800" b="1" i="0" u="none" strike="noStrike" dirty="0">
                          <a:solidFill>
                            <a:srgbClr val="0070C0"/>
                          </a:solidFill>
                          <a:effectLst/>
                          <a:latin typeface="Calibri" panose="020F0502020204030204" pitchFamily="34" charset="0"/>
                        </a:rPr>
                        <a:t>Valor Legal Mínimo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rtl="0" fontAlgn="ctr"/>
                      <a:r>
                        <a:rPr lang="pt-BR" sz="2800" b="1" i="0" u="none" strike="noStrike" dirty="0">
                          <a:solidFill>
                            <a:srgbClr val="0070C0"/>
                          </a:solidFill>
                          <a:effectLst/>
                          <a:latin typeface="Calibri" panose="020F0502020204030204" pitchFamily="34" charset="0"/>
                        </a:rPr>
                        <a:t>70,00%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pt-BR" sz="2800" b="1" i="0" u="none" strike="noStrike">
                          <a:solidFill>
                            <a:srgbClr val="0070C0"/>
                          </a:solidFill>
                          <a:effectLst/>
                          <a:latin typeface="Calibri" panose="020F0502020204030204" pitchFamily="34" charset="0"/>
                        </a:rPr>
                        <a:t>5.810.989,02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0"/>
                  </a:ext>
                </a:extLst>
              </a:tr>
              <a:tr h="248851">
                <a:tc>
                  <a:txBody>
                    <a:bodyPr/>
                    <a:lstStyle/>
                    <a:p>
                      <a:pPr algn="ctr" rtl="0" fontAlgn="ctr"/>
                      <a:r>
                        <a:rPr lang="pt-BR" sz="2800" b="1" i="0" u="none" strike="noStrike" dirty="0">
                          <a:solidFill>
                            <a:srgbClr val="00B050"/>
                          </a:solidFill>
                          <a:effectLst/>
                          <a:latin typeface="Calibri" panose="020F0502020204030204" pitchFamily="34" charset="0"/>
                        </a:rPr>
                        <a:t>Aplicação Fundeb</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pt-BR" sz="2800" b="1" i="0" u="none" strike="noStrike" dirty="0">
                          <a:solidFill>
                            <a:srgbClr val="00B050"/>
                          </a:solidFill>
                          <a:effectLst/>
                          <a:latin typeface="Calibri" panose="020F0502020204030204" pitchFamily="34" charset="0"/>
                        </a:rPr>
                        <a:t>96,61%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fontAlgn="ctr"/>
                      <a:r>
                        <a:rPr lang="pt-BR" sz="2800" b="1" i="0" u="none" strike="noStrike">
                          <a:solidFill>
                            <a:srgbClr val="00B050"/>
                          </a:solidFill>
                          <a:effectLst/>
                          <a:latin typeface="Calibri" panose="020F0502020204030204" pitchFamily="34" charset="0"/>
                        </a:rPr>
                        <a:t>8.020.337,93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11"/>
                  </a:ext>
                </a:extLst>
              </a:tr>
              <a:tr h="320625">
                <a:tc>
                  <a:txBody>
                    <a:bodyPr/>
                    <a:lstStyle/>
                    <a:p>
                      <a:pPr algn="ctr" rtl="0" fontAlgn="ctr"/>
                      <a:r>
                        <a:rPr lang="pt-BR" sz="2800" b="1" i="0" u="none" strike="noStrike" dirty="0">
                          <a:solidFill>
                            <a:srgbClr val="002060"/>
                          </a:solidFill>
                          <a:effectLst/>
                          <a:latin typeface="Calibri" panose="020F0502020204030204" pitchFamily="34" charset="0"/>
                        </a:rPr>
                        <a:t>Aplicação a Maior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FF99"/>
                    </a:solidFill>
                  </a:tcPr>
                </a:tc>
                <a:tc>
                  <a:txBody>
                    <a:bodyPr/>
                    <a:lstStyle/>
                    <a:p>
                      <a:pPr algn="ctr" fontAlgn="ctr"/>
                      <a:r>
                        <a:rPr lang="pt-BR" sz="2800" b="1" i="0" u="none" strike="noStrike" dirty="0">
                          <a:solidFill>
                            <a:srgbClr val="002060"/>
                          </a:solidFill>
                          <a:effectLst/>
                          <a:latin typeface="Calibri" panose="020F0502020204030204" pitchFamily="34" charset="0"/>
                        </a:rPr>
                        <a:t>26,610%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FF99"/>
                    </a:solidFill>
                  </a:tcPr>
                </a:tc>
                <a:tc>
                  <a:txBody>
                    <a:bodyPr/>
                    <a:lstStyle/>
                    <a:p>
                      <a:pPr algn="ctr" fontAlgn="ctr"/>
                      <a:r>
                        <a:rPr lang="pt-BR" sz="2800" b="1" i="0" u="none" strike="noStrike" dirty="0">
                          <a:solidFill>
                            <a:srgbClr val="002060"/>
                          </a:solidFill>
                          <a:effectLst/>
                          <a:latin typeface="Calibri" panose="020F0502020204030204" pitchFamily="34" charset="0"/>
                        </a:rPr>
                        <a:t>2.209.348,91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9FF99"/>
                    </a:solidFill>
                  </a:tcPr>
                </a:tc>
                <a:extLst>
                  <a:ext uri="{0D108BD9-81ED-4DB2-BD59-A6C34878D82A}">
                    <a16:rowId xmlns:a16="http://schemas.microsoft.com/office/drawing/2014/main" val="10012"/>
                  </a:ext>
                </a:extLst>
              </a:tr>
            </a:tbl>
          </a:graphicData>
        </a:graphic>
      </p:graphicFrame>
    </p:spTree>
    <p:extLst>
      <p:ext uri="{BB962C8B-B14F-4D97-AF65-F5344CB8AC3E}">
        <p14:creationId xmlns:p14="http://schemas.microsoft.com/office/powerpoint/2010/main" val="32848096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0C0F26B-11D6-4ED4-8300-D5629C39C35B}"/>
              </a:ext>
            </a:extLst>
          </p:cNvPr>
          <p:cNvSpPr txBox="1">
            <a:spLocks noChangeArrowheads="1"/>
          </p:cNvSpPr>
          <p:nvPr/>
        </p:nvSpPr>
        <p:spPr>
          <a:xfrm>
            <a:off x="-20588" y="836712"/>
            <a:ext cx="9144000" cy="936103"/>
          </a:xfrm>
          <a:prstGeom prst="rect">
            <a:avLst/>
          </a:prstGeom>
        </p:spPr>
        <p:txBody>
          <a:bodyPr/>
          <a:lstStyle/>
          <a:p>
            <a:pPr algn="ctr" fontAlgn="auto">
              <a:spcBef>
                <a:spcPts val="0"/>
              </a:spcBef>
              <a:spcAft>
                <a:spcPts val="0"/>
              </a:spcAft>
              <a:defRPr/>
            </a:pPr>
            <a:r>
              <a:rPr lang="pt-BR" sz="2800" b="1" dirty="0">
                <a:latin typeface="+mj-lt"/>
                <a:ea typeface="+mj-ea"/>
                <a:cs typeface="+mj-cs"/>
              </a:rPr>
              <a:t>GASTOS DA SECRETARIA MUNINICPAL DE EDUCAÇÃO</a:t>
            </a:r>
          </a:p>
          <a:p>
            <a:pPr algn="ctr" fontAlgn="auto">
              <a:spcBef>
                <a:spcPts val="0"/>
              </a:spcBef>
              <a:spcAft>
                <a:spcPts val="0"/>
              </a:spcAft>
              <a:defRPr/>
            </a:pPr>
            <a:r>
              <a:rPr lang="pt-BR" sz="2800" b="1" dirty="0">
                <a:latin typeface="+mj-lt"/>
                <a:ea typeface="+mj-ea"/>
                <a:cs typeface="+mj-cs"/>
              </a:rPr>
              <a:t>VALOR PAGO – JANEIRO A DEZEMBRO DE 2025</a:t>
            </a:r>
          </a:p>
        </p:txBody>
      </p:sp>
      <p:graphicFrame>
        <p:nvGraphicFramePr>
          <p:cNvPr id="6" name="Tabela 5">
            <a:extLst>
              <a:ext uri="{FF2B5EF4-FFF2-40B4-BE49-F238E27FC236}">
                <a16:creationId xmlns:a16="http://schemas.microsoft.com/office/drawing/2014/main" id="{6C94B209-0DCD-1D57-4A61-787BB7A48A99}"/>
              </a:ext>
            </a:extLst>
          </p:cNvPr>
          <p:cNvGraphicFramePr>
            <a:graphicFrameLocks noGrp="1"/>
          </p:cNvGraphicFramePr>
          <p:nvPr>
            <p:extLst>
              <p:ext uri="{D42A27DB-BD31-4B8C-83A1-F6EECF244321}">
                <p14:modId xmlns:p14="http://schemas.microsoft.com/office/powerpoint/2010/main" val="392680860"/>
              </p:ext>
            </p:extLst>
          </p:nvPr>
        </p:nvGraphicFramePr>
        <p:xfrm>
          <a:off x="215516" y="1997159"/>
          <a:ext cx="8712968" cy="4528185"/>
        </p:xfrm>
        <a:graphic>
          <a:graphicData uri="http://schemas.openxmlformats.org/drawingml/2006/table">
            <a:tbl>
              <a:tblPr>
                <a:tableStyleId>{5C22544A-7EE6-4342-B048-85BDC9FD1C3A}</a:tableStyleId>
              </a:tblPr>
              <a:tblGrid>
                <a:gridCol w="1116124">
                  <a:extLst>
                    <a:ext uri="{9D8B030D-6E8A-4147-A177-3AD203B41FA5}">
                      <a16:colId xmlns:a16="http://schemas.microsoft.com/office/drawing/2014/main" val="1504562478"/>
                    </a:ext>
                  </a:extLst>
                </a:gridCol>
                <a:gridCol w="6065128">
                  <a:extLst>
                    <a:ext uri="{9D8B030D-6E8A-4147-A177-3AD203B41FA5}">
                      <a16:colId xmlns:a16="http://schemas.microsoft.com/office/drawing/2014/main" val="1696816077"/>
                    </a:ext>
                  </a:extLst>
                </a:gridCol>
                <a:gridCol w="1531716">
                  <a:extLst>
                    <a:ext uri="{9D8B030D-6E8A-4147-A177-3AD203B41FA5}">
                      <a16:colId xmlns:a16="http://schemas.microsoft.com/office/drawing/2014/main" val="3884850713"/>
                    </a:ext>
                  </a:extLst>
                </a:gridCol>
              </a:tblGrid>
              <a:tr h="135866">
                <a:tc>
                  <a:txBody>
                    <a:bodyPr/>
                    <a:lstStyle/>
                    <a:p>
                      <a:pPr algn="ctr" fontAlgn="b"/>
                      <a:r>
                        <a:rPr lang="pt-BR" sz="1700" b="1" i="0" u="none" strike="noStrike" dirty="0">
                          <a:solidFill>
                            <a:srgbClr val="000000"/>
                          </a:solidFill>
                          <a:effectLst/>
                          <a:latin typeface="Calibri" panose="020F0502020204030204" pitchFamily="34" charset="0"/>
                        </a:rPr>
                        <a:t>FONTE DE RECURSO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pt-BR" sz="1700" b="1" dirty="0"/>
                        <a:t>DESCRIÇÃO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b"/>
                      <a:r>
                        <a:rPr lang="pt-BR" sz="1700" b="1" i="0" u="none" strike="noStrike" dirty="0">
                          <a:solidFill>
                            <a:srgbClr val="000000"/>
                          </a:solidFill>
                          <a:effectLst/>
                          <a:latin typeface="Calibri" panose="020F0502020204030204" pitchFamily="34" charset="0"/>
                        </a:rPr>
                        <a:t>VALOR</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801877597"/>
                  </a:ext>
                </a:extLst>
              </a:tr>
              <a:tr h="135866">
                <a:tc>
                  <a:txBody>
                    <a:bodyPr/>
                    <a:lstStyle/>
                    <a:p>
                      <a:pPr algn="l" fontAlgn="b"/>
                      <a:r>
                        <a:rPr lang="pt-BR" sz="1700" b="0" i="0" u="none" strike="noStrike">
                          <a:solidFill>
                            <a:srgbClr val="000000"/>
                          </a:solidFill>
                          <a:effectLst/>
                          <a:latin typeface="Calibri" panose="020F0502020204030204" pitchFamily="34" charset="0"/>
                        </a:rPr>
                        <a:t>1.500.000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pt-BR" sz="1700" b="0" i="0" u="none" strike="noStrike">
                          <a:solidFill>
                            <a:srgbClr val="000000"/>
                          </a:solidFill>
                          <a:effectLst/>
                          <a:latin typeface="Calibri" panose="020F0502020204030204" pitchFamily="34" charset="0"/>
                        </a:rPr>
                        <a:t>Recursos não Vinculados de Impostos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pt-BR" sz="1700" b="0" i="0" u="none" strike="noStrike" dirty="0">
                          <a:solidFill>
                            <a:srgbClr val="000000"/>
                          </a:solidFill>
                          <a:effectLst/>
                          <a:latin typeface="Calibri" panose="020F0502020204030204" pitchFamily="34" charset="0"/>
                        </a:rPr>
                        <a:t>8.558.941,62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85936169"/>
                  </a:ext>
                </a:extLst>
              </a:tr>
              <a:tr h="135866">
                <a:tc>
                  <a:txBody>
                    <a:bodyPr/>
                    <a:lstStyle/>
                    <a:p>
                      <a:pPr algn="l" fontAlgn="b"/>
                      <a:r>
                        <a:rPr lang="pt-BR" sz="1700" b="0" i="0" u="none" strike="noStrike">
                          <a:solidFill>
                            <a:srgbClr val="000000"/>
                          </a:solidFill>
                          <a:effectLst/>
                          <a:latin typeface="Calibri" panose="020F0502020204030204" pitchFamily="34" charset="0"/>
                        </a:rPr>
                        <a:t>1.540.000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pt-BR" sz="1700" b="0" i="0" u="none" strike="noStrike" dirty="0">
                          <a:solidFill>
                            <a:srgbClr val="000000"/>
                          </a:solidFill>
                          <a:effectLst/>
                          <a:latin typeface="Calibri" panose="020F0502020204030204" pitchFamily="34" charset="0"/>
                        </a:rPr>
                        <a:t>Transferências do FUNDEB - Impostos e Transferências de Impostos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pt-BR" sz="1700" b="0" i="0" u="none" strike="noStrike">
                          <a:solidFill>
                            <a:srgbClr val="000000"/>
                          </a:solidFill>
                          <a:effectLst/>
                          <a:latin typeface="Calibri" panose="020F0502020204030204" pitchFamily="34" charset="0"/>
                        </a:rPr>
                        <a:t>7.366.749,82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62635949"/>
                  </a:ext>
                </a:extLst>
              </a:tr>
              <a:tr h="135866">
                <a:tc>
                  <a:txBody>
                    <a:bodyPr/>
                    <a:lstStyle/>
                    <a:p>
                      <a:pPr algn="l" fontAlgn="b"/>
                      <a:r>
                        <a:rPr lang="pt-BR" sz="1700" b="0" i="0" u="none" strike="noStrike">
                          <a:solidFill>
                            <a:srgbClr val="000000"/>
                          </a:solidFill>
                          <a:effectLst/>
                          <a:latin typeface="Calibri" panose="020F0502020204030204" pitchFamily="34" charset="0"/>
                        </a:rPr>
                        <a:t>1.550.000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pt-BR" sz="1700" b="0" i="0" u="none" strike="noStrike" dirty="0">
                          <a:solidFill>
                            <a:srgbClr val="000000"/>
                          </a:solidFill>
                          <a:effectLst/>
                          <a:latin typeface="Calibri" panose="020F0502020204030204" pitchFamily="34" charset="0"/>
                        </a:rPr>
                        <a:t>Transferência do Salário-Educação</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pt-BR" sz="1700" b="0" i="0" u="none" strike="noStrike" dirty="0">
                          <a:solidFill>
                            <a:srgbClr val="000000"/>
                          </a:solidFill>
                          <a:effectLst/>
                          <a:latin typeface="Calibri" panose="020F0502020204030204" pitchFamily="34" charset="0"/>
                        </a:rPr>
                        <a:t>72.889,55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92731092"/>
                  </a:ext>
                </a:extLst>
              </a:tr>
              <a:tr h="135866">
                <a:tc>
                  <a:txBody>
                    <a:bodyPr/>
                    <a:lstStyle/>
                    <a:p>
                      <a:pPr algn="l" fontAlgn="b"/>
                      <a:r>
                        <a:rPr lang="pt-BR" sz="1700" b="0" i="0" u="none" strike="noStrike">
                          <a:solidFill>
                            <a:srgbClr val="000000"/>
                          </a:solidFill>
                          <a:effectLst/>
                          <a:latin typeface="Calibri" panose="020F0502020204030204" pitchFamily="34" charset="0"/>
                        </a:rPr>
                        <a:t>1.552.000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pt-BR" sz="1700" b="0" i="0" u="none" strike="noStrike" dirty="0">
                          <a:solidFill>
                            <a:srgbClr val="000000"/>
                          </a:solidFill>
                          <a:effectLst/>
                          <a:latin typeface="Calibri" panose="020F0502020204030204" pitchFamily="34" charset="0"/>
                        </a:rPr>
                        <a:t>Transferências de Recursos do FNDE referentes ao Programa Nacional de Alimentação Escolar (PNAE)</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pt-BR" sz="1700" b="0" i="0" u="none" strike="noStrike">
                          <a:solidFill>
                            <a:srgbClr val="000000"/>
                          </a:solidFill>
                          <a:effectLst/>
                          <a:latin typeface="Calibri" panose="020F0502020204030204" pitchFamily="34" charset="0"/>
                        </a:rPr>
                        <a:t>163.298,76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1092666"/>
                  </a:ext>
                </a:extLst>
              </a:tr>
              <a:tr h="135866">
                <a:tc>
                  <a:txBody>
                    <a:bodyPr/>
                    <a:lstStyle/>
                    <a:p>
                      <a:pPr algn="l" fontAlgn="b"/>
                      <a:r>
                        <a:rPr lang="pt-BR" sz="1700" b="0" i="0" u="none" strike="noStrike">
                          <a:solidFill>
                            <a:srgbClr val="000000"/>
                          </a:solidFill>
                          <a:effectLst/>
                          <a:latin typeface="Calibri" panose="020F0502020204030204" pitchFamily="34" charset="0"/>
                        </a:rPr>
                        <a:t>1.553.000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pt-BR" sz="1700" b="0" i="0" u="none" strike="noStrike" dirty="0">
                          <a:solidFill>
                            <a:srgbClr val="000000"/>
                          </a:solidFill>
                          <a:effectLst/>
                          <a:latin typeface="Calibri" panose="020F0502020204030204" pitchFamily="34" charset="0"/>
                        </a:rPr>
                        <a:t>Transferências de Recursos do FNDE Referentes ao Programa Nacional de Apoio ao Transporte Escolar (PNATE)</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pt-BR" sz="1700" b="0" i="0" u="none" strike="noStrike" dirty="0">
                          <a:solidFill>
                            <a:srgbClr val="000000"/>
                          </a:solidFill>
                          <a:effectLst/>
                          <a:latin typeface="Calibri" panose="020F0502020204030204" pitchFamily="34" charset="0"/>
                        </a:rPr>
                        <a:t>30.685,77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83082856"/>
                  </a:ext>
                </a:extLst>
              </a:tr>
              <a:tr h="135866">
                <a:tc>
                  <a:txBody>
                    <a:bodyPr/>
                    <a:lstStyle/>
                    <a:p>
                      <a:pPr algn="l" fontAlgn="b"/>
                      <a:r>
                        <a:rPr lang="pt-BR" sz="1700" b="0" i="0" u="none" strike="noStrike">
                          <a:solidFill>
                            <a:srgbClr val="000000"/>
                          </a:solidFill>
                          <a:effectLst/>
                          <a:latin typeface="Calibri" panose="020F0502020204030204" pitchFamily="34" charset="0"/>
                        </a:rPr>
                        <a:t>1.569.000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pt-BR" sz="1700" b="0" i="0" u="none" strike="noStrike">
                          <a:solidFill>
                            <a:srgbClr val="000000"/>
                          </a:solidFill>
                          <a:effectLst/>
                          <a:latin typeface="Calibri" panose="020F0502020204030204" pitchFamily="34" charset="0"/>
                        </a:rPr>
                        <a:t>Outras Transferências de Recursos do FNDE</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pt-BR" sz="1700" b="0" i="0" u="none" strike="noStrike">
                          <a:solidFill>
                            <a:srgbClr val="000000"/>
                          </a:solidFill>
                          <a:effectLst/>
                          <a:latin typeface="Calibri" panose="020F0502020204030204" pitchFamily="34" charset="0"/>
                        </a:rPr>
                        <a:t>176.737,98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86587348"/>
                  </a:ext>
                </a:extLst>
              </a:tr>
              <a:tr h="135866">
                <a:tc>
                  <a:txBody>
                    <a:bodyPr/>
                    <a:lstStyle/>
                    <a:p>
                      <a:pPr algn="l" fontAlgn="b"/>
                      <a:r>
                        <a:rPr lang="pt-BR" sz="1700" b="0" i="0" u="none" strike="noStrike">
                          <a:solidFill>
                            <a:srgbClr val="000000"/>
                          </a:solidFill>
                          <a:effectLst/>
                          <a:latin typeface="Calibri" panose="020F0502020204030204" pitchFamily="34" charset="0"/>
                        </a:rPr>
                        <a:t>1.576.000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pt-BR" sz="1700" b="0" i="0" u="none" strike="noStrike">
                          <a:solidFill>
                            <a:srgbClr val="000000"/>
                          </a:solidFill>
                          <a:effectLst/>
                          <a:latin typeface="Calibri" panose="020F0502020204030204" pitchFamily="34" charset="0"/>
                        </a:rPr>
                        <a:t>Transferências de Recursos dos Estados para programas de educação</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pt-BR" sz="1700" b="0" i="0" u="none" strike="noStrike" dirty="0">
                          <a:solidFill>
                            <a:srgbClr val="000000"/>
                          </a:solidFill>
                          <a:effectLst/>
                          <a:latin typeface="Calibri" panose="020F0502020204030204" pitchFamily="34" charset="0"/>
                        </a:rPr>
                        <a:t>639.924,74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07690961"/>
                  </a:ext>
                </a:extLst>
              </a:tr>
              <a:tr h="135866">
                <a:tc>
                  <a:txBody>
                    <a:bodyPr/>
                    <a:lstStyle/>
                    <a:p>
                      <a:pPr algn="l" fontAlgn="b"/>
                      <a:r>
                        <a:rPr lang="pt-BR" sz="1700" b="0" i="0" u="none" strike="noStrike">
                          <a:solidFill>
                            <a:srgbClr val="000000"/>
                          </a:solidFill>
                          <a:effectLst/>
                          <a:latin typeface="Calibri" panose="020F0502020204030204" pitchFamily="34" charset="0"/>
                        </a:rPr>
                        <a:t>1.719.000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pt-BR" sz="1700" b="0" i="0" u="none" strike="noStrike" dirty="0">
                          <a:solidFill>
                            <a:srgbClr val="000000"/>
                          </a:solidFill>
                          <a:effectLst/>
                          <a:latin typeface="Calibri" panose="020F0502020204030204" pitchFamily="34" charset="0"/>
                        </a:rPr>
                        <a:t>Transferências da Política Nacional Aldir Blanc de Fomento à Cultura - Lei nº 14.399/202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pt-BR" sz="1700" b="0" i="0" u="none" strike="noStrike" dirty="0">
                          <a:solidFill>
                            <a:srgbClr val="000000"/>
                          </a:solidFill>
                          <a:effectLst/>
                          <a:latin typeface="Calibri" panose="020F0502020204030204" pitchFamily="34" charset="0"/>
                        </a:rPr>
                        <a:t>36.200,00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01386233"/>
                  </a:ext>
                </a:extLst>
              </a:tr>
              <a:tr h="135866">
                <a:tc>
                  <a:txBody>
                    <a:bodyPr/>
                    <a:lstStyle/>
                    <a:p>
                      <a:pPr algn="l" fontAlgn="b"/>
                      <a:r>
                        <a:rPr lang="pt-BR" sz="1700" b="0" i="0" u="none" strike="noStrike">
                          <a:solidFill>
                            <a:srgbClr val="000000"/>
                          </a:solidFill>
                          <a:effectLst/>
                          <a:latin typeface="Calibri" panose="020F0502020204030204" pitchFamily="34" charset="0"/>
                        </a:rPr>
                        <a:t>2.550.000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pt-BR" sz="1700" b="0" i="0" u="none" strike="noStrike">
                          <a:solidFill>
                            <a:srgbClr val="000000"/>
                          </a:solidFill>
                          <a:effectLst/>
                          <a:latin typeface="Calibri" panose="020F0502020204030204" pitchFamily="34" charset="0"/>
                        </a:rPr>
                        <a:t>Transferência do Salário-Educação</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pt-BR" sz="1700" b="0" i="0" u="none" strike="noStrike" dirty="0">
                          <a:solidFill>
                            <a:srgbClr val="000000"/>
                          </a:solidFill>
                          <a:effectLst/>
                          <a:latin typeface="Calibri" panose="020F0502020204030204" pitchFamily="34" charset="0"/>
                        </a:rPr>
                        <a:t>223.895,93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0062446"/>
                  </a:ext>
                </a:extLst>
              </a:tr>
              <a:tr h="135866">
                <a:tc gridSpan="2">
                  <a:txBody>
                    <a:bodyPr/>
                    <a:lstStyle/>
                    <a:p>
                      <a:pPr algn="ctr" fontAlgn="b"/>
                      <a:r>
                        <a:rPr lang="pt-BR" sz="1700" b="1" i="0" u="none" strike="noStrike" dirty="0">
                          <a:solidFill>
                            <a:srgbClr val="000000"/>
                          </a:solidFill>
                          <a:effectLst/>
                          <a:latin typeface="Calibri" panose="020F0502020204030204" pitchFamily="34" charset="0"/>
                        </a:rPr>
                        <a:t>TOTAL DESPESAS - SECRETARIA DE EDUCAÇÃO (1)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pt-BR"/>
                    </a:p>
                  </a:txBody>
                  <a:tcPr/>
                </a:tc>
                <a:tc>
                  <a:txBody>
                    <a:bodyPr/>
                    <a:lstStyle/>
                    <a:p>
                      <a:pPr algn="ctr" fontAlgn="b"/>
                      <a:r>
                        <a:rPr lang="pt-BR" sz="1700" b="1" i="0" u="none" strike="noStrike" dirty="0">
                          <a:solidFill>
                            <a:srgbClr val="000000"/>
                          </a:solidFill>
                          <a:effectLst/>
                          <a:latin typeface="Calibri" panose="020F0502020204030204" pitchFamily="34" charset="0"/>
                        </a:rPr>
                        <a:t>17.269.324,17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291228163"/>
                  </a:ext>
                </a:extLst>
              </a:tr>
              <a:tr h="135866">
                <a:tc gridSpan="2">
                  <a:txBody>
                    <a:bodyPr/>
                    <a:lstStyle/>
                    <a:p>
                      <a:pPr algn="ctr" fontAlgn="b"/>
                      <a:r>
                        <a:rPr lang="pt-BR" sz="1700" b="1" i="0" u="none" strike="noStrike" dirty="0">
                          <a:solidFill>
                            <a:srgbClr val="000000"/>
                          </a:solidFill>
                          <a:effectLst/>
                          <a:latin typeface="Calibri" panose="020F0502020204030204" pitchFamily="34" charset="0"/>
                        </a:rPr>
                        <a:t>TOTAL DESPESAS - APLICAÇÃO ENSINO E FUNDEB (2)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pt-B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pt-BR" sz="1700" b="1" i="0" u="none" strike="noStrike" dirty="0">
                          <a:solidFill>
                            <a:srgbClr val="000000"/>
                          </a:solidFill>
                          <a:effectLst/>
                          <a:latin typeface="Calibri" panose="020F0502020204030204" pitchFamily="34" charset="0"/>
                        </a:rPr>
                        <a:t>14.595.293,61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68076103"/>
                  </a:ext>
                </a:extLst>
              </a:tr>
              <a:tr h="0">
                <a:tc gridSpan="2">
                  <a:txBody>
                    <a:bodyPr/>
                    <a:lstStyle/>
                    <a:p>
                      <a:pPr algn="ctr" fontAlgn="b"/>
                      <a:r>
                        <a:rPr lang="pt-BR" sz="1700" b="1" i="0" u="none" strike="noStrike" dirty="0">
                          <a:solidFill>
                            <a:srgbClr val="000000"/>
                          </a:solidFill>
                          <a:effectLst/>
                          <a:latin typeface="Calibri" panose="020F0502020204030204" pitchFamily="34" charset="0"/>
                        </a:rPr>
                        <a:t>TOTAL DESPESAS EXCEDENTES (3) = (1 - 2)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pt-B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fontAlgn="b"/>
                      <a:r>
                        <a:rPr lang="pt-BR" sz="1700" b="1" i="0" u="none" strike="noStrike" dirty="0">
                          <a:solidFill>
                            <a:srgbClr val="000000"/>
                          </a:solidFill>
                          <a:effectLst/>
                          <a:latin typeface="Calibri" panose="020F0502020204030204" pitchFamily="34" charset="0"/>
                        </a:rPr>
                        <a:t>2.674.030,56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999732089"/>
                  </a:ext>
                </a:extLst>
              </a:tr>
            </a:tbl>
          </a:graphicData>
        </a:graphic>
      </p:graphicFrame>
    </p:spTree>
    <p:extLst>
      <p:ext uri="{BB962C8B-B14F-4D97-AF65-F5344CB8AC3E}">
        <p14:creationId xmlns:p14="http://schemas.microsoft.com/office/powerpoint/2010/main" val="4117452288"/>
      </p:ext>
    </p:extLst>
  </p:cSld>
  <p:clrMapOvr>
    <a:masterClrMapping/>
  </p:clrMapOvr>
  <p:transition>
    <p:plus/>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Admin\Desktop\Plano-de-Saúde.jpg"/>
          <p:cNvPicPr>
            <a:picLocks noChangeAspect="1" noChangeArrowheads="1"/>
          </p:cNvPicPr>
          <p:nvPr/>
        </p:nvPicPr>
        <p:blipFill rotWithShape="1">
          <a:blip r:embed="rId2">
            <a:extLst>
              <a:ext uri="{28A0092B-C50C-407E-A947-70E740481C1C}">
                <a14:useLocalDpi xmlns:a14="http://schemas.microsoft.com/office/drawing/2010/main" val="0"/>
              </a:ext>
            </a:extLst>
          </a:blip>
          <a:srcRect t="6048"/>
          <a:stretch/>
        </p:blipFill>
        <p:spPr bwMode="auto">
          <a:xfrm>
            <a:off x="11308" y="1106701"/>
            <a:ext cx="9159213" cy="5733256"/>
          </a:xfrm>
          <a:prstGeom prst="rect">
            <a:avLst/>
          </a:prstGeom>
          <a:noFill/>
          <a:extLst>
            <a:ext uri="{909E8E84-426E-40DD-AFC4-6F175D3DCCD1}">
              <a14:hiddenFill xmlns:a14="http://schemas.microsoft.com/office/drawing/2010/main">
                <a:solidFill>
                  <a:srgbClr val="FFFFFF"/>
                </a:solidFill>
              </a14:hiddenFill>
            </a:ext>
          </a:extLst>
        </p:spPr>
      </p:pic>
      <p:sp>
        <p:nvSpPr>
          <p:cNvPr id="2" name="Título 1"/>
          <p:cNvSpPr>
            <a:spLocks noGrp="1"/>
          </p:cNvSpPr>
          <p:nvPr>
            <p:ph type="title"/>
          </p:nvPr>
        </p:nvSpPr>
        <p:spPr>
          <a:xfrm>
            <a:off x="26521" y="4581128"/>
            <a:ext cx="9144000" cy="908720"/>
          </a:xfrm>
        </p:spPr>
        <p:txBody>
          <a:bodyPr>
            <a:noAutofit/>
          </a:bodyPr>
          <a:lstStyle/>
          <a:p>
            <a:r>
              <a:rPr lang="pt-BR" b="1" dirty="0"/>
              <a:t>Demonstrativo da Aplicação na Saúde</a:t>
            </a:r>
          </a:p>
        </p:txBody>
      </p:sp>
      <p:sp>
        <p:nvSpPr>
          <p:cNvPr id="3" name="Retângulo 2"/>
          <p:cNvSpPr/>
          <p:nvPr/>
        </p:nvSpPr>
        <p:spPr>
          <a:xfrm>
            <a:off x="-16899" y="5982379"/>
            <a:ext cx="9160899" cy="830997"/>
          </a:xfrm>
          <a:prstGeom prst="rect">
            <a:avLst/>
          </a:prstGeom>
        </p:spPr>
        <p:txBody>
          <a:bodyPr wrap="square">
            <a:spAutoFit/>
          </a:bodyPr>
          <a:lstStyle/>
          <a:p>
            <a:pPr algn="just"/>
            <a:r>
              <a:rPr lang="pt-BR" sz="2400" dirty="0"/>
              <a:t>O art. 198 da Constituição Federal determina que os municípios brasileiros devam aplicar em saúde no mínimo 15% na base de calculo</a:t>
            </a:r>
          </a:p>
        </p:txBody>
      </p:sp>
    </p:spTree>
    <p:extLst>
      <p:ext uri="{BB962C8B-B14F-4D97-AF65-F5344CB8AC3E}">
        <p14:creationId xmlns:p14="http://schemas.microsoft.com/office/powerpoint/2010/main" val="19793658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a:extLst>
              <a:ext uri="{FF2B5EF4-FFF2-40B4-BE49-F238E27FC236}">
                <a16:creationId xmlns:a16="http://schemas.microsoft.com/office/drawing/2014/main" id="{31DD505E-5D67-152E-5DAA-333D303C7BFC}"/>
              </a:ext>
            </a:extLst>
          </p:cNvPr>
          <p:cNvGraphicFramePr>
            <a:graphicFrameLocks noGrp="1"/>
          </p:cNvGraphicFramePr>
          <p:nvPr>
            <p:extLst>
              <p:ext uri="{D42A27DB-BD31-4B8C-83A1-F6EECF244321}">
                <p14:modId xmlns:p14="http://schemas.microsoft.com/office/powerpoint/2010/main" val="4283014900"/>
              </p:ext>
            </p:extLst>
          </p:nvPr>
        </p:nvGraphicFramePr>
        <p:xfrm>
          <a:off x="143508" y="913581"/>
          <a:ext cx="8856983" cy="5779699"/>
        </p:xfrm>
        <a:graphic>
          <a:graphicData uri="http://schemas.openxmlformats.org/drawingml/2006/table">
            <a:tbl>
              <a:tblPr/>
              <a:tblGrid>
                <a:gridCol w="4922490">
                  <a:extLst>
                    <a:ext uri="{9D8B030D-6E8A-4147-A177-3AD203B41FA5}">
                      <a16:colId xmlns:a16="http://schemas.microsoft.com/office/drawing/2014/main" val="20000"/>
                    </a:ext>
                  </a:extLst>
                </a:gridCol>
                <a:gridCol w="1630238">
                  <a:extLst>
                    <a:ext uri="{9D8B030D-6E8A-4147-A177-3AD203B41FA5}">
                      <a16:colId xmlns:a16="http://schemas.microsoft.com/office/drawing/2014/main" val="20001"/>
                    </a:ext>
                  </a:extLst>
                </a:gridCol>
                <a:gridCol w="2304255">
                  <a:extLst>
                    <a:ext uri="{9D8B030D-6E8A-4147-A177-3AD203B41FA5}">
                      <a16:colId xmlns:a16="http://schemas.microsoft.com/office/drawing/2014/main" val="20003"/>
                    </a:ext>
                  </a:extLst>
                </a:gridCol>
              </a:tblGrid>
              <a:tr h="329861">
                <a:tc gridSpan="3">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BR" sz="2400" b="1" dirty="0">
                          <a:solidFill>
                            <a:sysClr val="windowText" lastClr="000000"/>
                          </a:solidFill>
                        </a:rPr>
                        <a:t>Demonstrativo</a:t>
                      </a:r>
                      <a:r>
                        <a:rPr lang="pt-BR" sz="2400" b="1" baseline="0" dirty="0">
                          <a:solidFill>
                            <a:sysClr val="windowText" lastClr="000000"/>
                          </a:solidFill>
                        </a:rPr>
                        <a:t> da Aplicação na Saúde </a:t>
                      </a:r>
                    </a:p>
                    <a:p>
                      <a:pPr marL="0" marR="0" indent="0" algn="ctr" defTabSz="914400" rtl="0" eaLnBrk="1" fontAlgn="auto" latinLnBrk="0" hangingPunct="1">
                        <a:lnSpc>
                          <a:spcPct val="100000"/>
                        </a:lnSpc>
                        <a:spcBef>
                          <a:spcPts val="0"/>
                        </a:spcBef>
                        <a:spcAft>
                          <a:spcPts val="0"/>
                        </a:spcAft>
                        <a:buClrTx/>
                        <a:buSzTx/>
                        <a:buFontTx/>
                        <a:buNone/>
                        <a:tabLst/>
                        <a:defRPr/>
                      </a:pPr>
                      <a:r>
                        <a:rPr lang="pt-BR" sz="2400" b="1" baseline="0" dirty="0">
                          <a:solidFill>
                            <a:sysClr val="windowText" lastClr="000000"/>
                          </a:solidFill>
                        </a:rPr>
                        <a:t>Período de </a:t>
                      </a:r>
                      <a:r>
                        <a:rPr lang="pt-BR" sz="2400" b="1" i="0" u="none" strike="noStrike" dirty="0">
                          <a:solidFill>
                            <a:srgbClr val="000000"/>
                          </a:solidFill>
                          <a:effectLst/>
                          <a:latin typeface="+mn-lt"/>
                        </a:rPr>
                        <a:t>01/01 a 31/12/2025</a:t>
                      </a:r>
                    </a:p>
                  </a:txBody>
                  <a:tcPr marL="4579" marR="4579" marT="457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pt-BR" dirty="0"/>
                    </a:p>
                  </a:txBody>
                  <a:tcPr/>
                </a:tc>
                <a:tc hMerge="1">
                  <a:txBody>
                    <a:bodyPr/>
                    <a:lstStyle/>
                    <a:p>
                      <a:endParaRPr lang="pt-BR"/>
                    </a:p>
                  </a:txBody>
                  <a:tcPr>
                    <a:lnL w="12700"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10000"/>
                  </a:ext>
                </a:extLst>
              </a:tr>
              <a:tr h="148122">
                <a:tc gridSpan="2">
                  <a:txBody>
                    <a:bodyPr/>
                    <a:lstStyle/>
                    <a:p>
                      <a:pPr algn="ctr" rtl="0" fontAlgn="ctr"/>
                      <a:r>
                        <a:rPr lang="pt-BR" sz="1600" b="1" i="0" u="none" strike="noStrike" dirty="0">
                          <a:solidFill>
                            <a:srgbClr val="000000"/>
                          </a:solidFill>
                          <a:effectLst/>
                          <a:latin typeface="Calibri"/>
                        </a:rPr>
                        <a:t>1 – Receitas</a:t>
                      </a:r>
                    </a:p>
                  </a:txBody>
                  <a:tcPr marL="4579" marR="4579" marT="457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9C9C9"/>
                    </a:solidFill>
                  </a:tcPr>
                </a:tc>
                <a:tc hMerge="1">
                  <a:txBody>
                    <a:bodyPr/>
                    <a:lstStyle/>
                    <a:p>
                      <a:endParaRPr lang="pt-BR"/>
                    </a:p>
                  </a:txBody>
                  <a:tcPr/>
                </a:tc>
                <a:tc>
                  <a:txBody>
                    <a:bodyPr/>
                    <a:lstStyle/>
                    <a:p>
                      <a:pPr algn="ctr" fontAlgn="ctr"/>
                      <a:r>
                        <a:rPr lang="pt-BR" sz="1600" b="0" i="0" u="none" strike="noStrike" dirty="0">
                          <a:solidFill>
                            <a:srgbClr val="000000"/>
                          </a:solidFill>
                          <a:effectLst/>
                          <a:latin typeface="Calibri"/>
                        </a:rPr>
                        <a:t> </a:t>
                      </a:r>
                    </a:p>
                  </a:txBody>
                  <a:tcPr marL="4579" marR="4579" marT="457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10001"/>
                  </a:ext>
                </a:extLst>
              </a:tr>
              <a:tr h="151071">
                <a:tc gridSpan="2">
                  <a:txBody>
                    <a:bodyPr/>
                    <a:lstStyle/>
                    <a:p>
                      <a:pPr algn="ctr" rtl="0" fontAlgn="ctr"/>
                      <a:r>
                        <a:rPr lang="pt-BR" sz="1600" b="0" i="0" u="none" strike="noStrike" dirty="0">
                          <a:solidFill>
                            <a:srgbClr val="000000"/>
                          </a:solidFill>
                          <a:effectLst/>
                          <a:latin typeface="Calibri"/>
                        </a:rPr>
                        <a:t>Impostos (I)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9C9C9"/>
                    </a:solidFill>
                  </a:tcPr>
                </a:tc>
                <a:tc hMerge="1">
                  <a:txBody>
                    <a:bodyPr/>
                    <a:lstStyle/>
                    <a:p>
                      <a:endParaRPr lang="pt-BR"/>
                    </a:p>
                  </a:txBody>
                  <a:tcPr/>
                </a:tc>
                <a:tc>
                  <a:txBody>
                    <a:bodyPr/>
                    <a:lstStyle/>
                    <a:p>
                      <a:pPr algn="ctr" fontAlgn="ctr"/>
                      <a:r>
                        <a:rPr lang="pt-BR" sz="1600" b="0" i="0" u="none" strike="noStrike">
                          <a:solidFill>
                            <a:srgbClr val="000000"/>
                          </a:solidFill>
                          <a:effectLst/>
                          <a:latin typeface="Calibri" panose="020F0502020204030204" pitchFamily="34" charset="0"/>
                        </a:rPr>
                        <a:t>6.651.429,87</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10002"/>
                  </a:ext>
                </a:extLst>
              </a:tr>
              <a:tr h="151071">
                <a:tc gridSpan="2">
                  <a:txBody>
                    <a:bodyPr/>
                    <a:lstStyle/>
                    <a:p>
                      <a:pPr algn="ctr" rtl="0" fontAlgn="ctr"/>
                      <a:r>
                        <a:rPr lang="pt-BR" sz="1600" b="0" i="0" u="none" strike="noStrike" dirty="0">
                          <a:solidFill>
                            <a:srgbClr val="000000"/>
                          </a:solidFill>
                          <a:effectLst/>
                          <a:latin typeface="Calibri"/>
                        </a:rPr>
                        <a:t>Receita de Transferências constitucionais Legais (II)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9C9C9"/>
                    </a:solidFill>
                  </a:tcPr>
                </a:tc>
                <a:tc hMerge="1">
                  <a:txBody>
                    <a:bodyPr/>
                    <a:lstStyle/>
                    <a:p>
                      <a:endParaRPr lang="pt-BR"/>
                    </a:p>
                  </a:txBody>
                  <a:tcPr/>
                </a:tc>
                <a:tc>
                  <a:txBody>
                    <a:bodyPr/>
                    <a:lstStyle/>
                    <a:p>
                      <a:pPr algn="ctr" fontAlgn="ctr"/>
                      <a:r>
                        <a:rPr lang="pt-BR" sz="1600" b="0" i="0" u="none" strike="noStrike">
                          <a:solidFill>
                            <a:srgbClr val="000000"/>
                          </a:solidFill>
                          <a:effectLst/>
                          <a:latin typeface="Calibri" panose="020F0502020204030204" pitchFamily="34" charset="0"/>
                        </a:rPr>
                        <a:t>52.399.326,48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10003"/>
                  </a:ext>
                </a:extLst>
              </a:tr>
              <a:tr h="151071">
                <a:tc gridSpan="2">
                  <a:txBody>
                    <a:bodyPr/>
                    <a:lstStyle/>
                    <a:p>
                      <a:pPr algn="ctr" rtl="0" fontAlgn="ctr"/>
                      <a:r>
                        <a:rPr lang="pt-BR" sz="1600" b="1" i="0" u="none" strike="noStrike" dirty="0">
                          <a:solidFill>
                            <a:srgbClr val="000000"/>
                          </a:solidFill>
                          <a:effectLst/>
                          <a:latin typeface="Calibri"/>
                        </a:rPr>
                        <a:t>Total (III) = (I+II)</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9C9C9"/>
                    </a:solidFill>
                  </a:tcPr>
                </a:tc>
                <a:tc hMerge="1">
                  <a:txBody>
                    <a:bodyPr/>
                    <a:lstStyle/>
                    <a:p>
                      <a:endParaRPr lang="pt-BR"/>
                    </a:p>
                  </a:txBody>
                  <a:tcPr/>
                </a:tc>
                <a:tc>
                  <a:txBody>
                    <a:bodyPr/>
                    <a:lstStyle/>
                    <a:p>
                      <a:pPr algn="ctr" rtl="0" fontAlgn="ctr"/>
                      <a:r>
                        <a:rPr lang="pt-BR" sz="1600" b="1" i="0" u="none" strike="noStrike" dirty="0">
                          <a:solidFill>
                            <a:srgbClr val="000000"/>
                          </a:solidFill>
                          <a:effectLst/>
                          <a:latin typeface="Calibri" panose="020F0502020204030204" pitchFamily="34" charset="0"/>
                        </a:rPr>
                        <a:t>59.050.756,35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10004"/>
                  </a:ext>
                </a:extLst>
              </a:tr>
              <a:tr h="84513">
                <a:tc gridSpan="3">
                  <a:txBody>
                    <a:bodyPr/>
                    <a:lstStyle/>
                    <a:p>
                      <a:pPr algn="ctr" fontAlgn="ctr"/>
                      <a:endParaRPr lang="pt-BR" sz="900" b="0" i="0" u="none" strike="noStrike" dirty="0">
                        <a:solidFill>
                          <a:srgbClr val="000000"/>
                        </a:solidFill>
                        <a:effectLst/>
                        <a:latin typeface="Calibri"/>
                      </a:endParaRPr>
                    </a:p>
                  </a:txBody>
                  <a:tcPr marL="4579" marR="4579" marT="457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pt-BR"/>
                    </a:p>
                  </a:txBody>
                  <a:tcPr/>
                </a:tc>
                <a:tc hMerge="1">
                  <a:txBody>
                    <a:bodyPr/>
                    <a:lstStyle/>
                    <a:p>
                      <a:endParaRPr lang="pt-BR"/>
                    </a:p>
                  </a:txBody>
                  <a:tcP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tcPr>
                </a:tc>
                <a:extLst>
                  <a:ext uri="{0D108BD9-81ED-4DB2-BD59-A6C34878D82A}">
                    <a16:rowId xmlns:a16="http://schemas.microsoft.com/office/drawing/2014/main" val="10005"/>
                  </a:ext>
                </a:extLst>
              </a:tr>
              <a:tr h="166296">
                <a:tc gridSpan="2">
                  <a:txBody>
                    <a:bodyPr/>
                    <a:lstStyle/>
                    <a:p>
                      <a:pPr algn="ctr" rtl="0" fontAlgn="ctr"/>
                      <a:r>
                        <a:rPr lang="pt-BR" sz="1400" b="1" i="0" u="none" strike="noStrike" dirty="0">
                          <a:solidFill>
                            <a:srgbClr val="000000"/>
                          </a:solidFill>
                          <a:effectLst/>
                          <a:latin typeface="Calibri"/>
                        </a:rPr>
                        <a:t>2 - Despesas</a:t>
                      </a:r>
                    </a:p>
                  </a:txBody>
                  <a:tcPr marL="4579" marR="4579" marT="457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hMerge="1">
                  <a:txBody>
                    <a:bodyPr/>
                    <a:lstStyle/>
                    <a:p>
                      <a:endParaRPr lang="pt-BR"/>
                    </a:p>
                  </a:txBody>
                  <a:tcPr/>
                </a:tc>
                <a:tc>
                  <a:txBody>
                    <a:bodyPr/>
                    <a:lstStyle/>
                    <a:p>
                      <a:endParaRPr lang="pt-BR" dirty="0"/>
                    </a:p>
                  </a:txBody>
                  <a:tcPr marL="4579" marR="4579" marT="457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6"/>
                  </a:ext>
                </a:extLst>
              </a:tr>
              <a:tr h="132897">
                <a:tc gridSpan="2">
                  <a:txBody>
                    <a:bodyPr/>
                    <a:lstStyle/>
                    <a:p>
                      <a:pPr algn="l" rtl="0" fontAlgn="ctr"/>
                      <a:r>
                        <a:rPr lang="pt-BR" sz="1600" b="1" i="0" u="none" strike="noStrike">
                          <a:solidFill>
                            <a:srgbClr val="000000"/>
                          </a:solidFill>
                          <a:effectLst/>
                          <a:latin typeface="Calibri" panose="020F0502020204030204" pitchFamily="34" charset="0"/>
                        </a:rPr>
                        <a:t>1 - VALOR PAGO:</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hMerge="1">
                  <a:txBody>
                    <a:bodyPr/>
                    <a:lstStyle/>
                    <a:p>
                      <a:endParaRPr lang="pt-BR"/>
                    </a:p>
                  </a:txBody>
                  <a:tcPr/>
                </a:tc>
                <a:tc>
                  <a:txBody>
                    <a:bodyPr/>
                    <a:lstStyle/>
                    <a:p>
                      <a:pPr algn="ctr" fontAlgn="ctr"/>
                      <a:r>
                        <a:rPr lang="pt-BR" sz="1600" b="1" i="0" u="none" strike="noStrike">
                          <a:solidFill>
                            <a:srgbClr val="000000"/>
                          </a:solidFill>
                          <a:effectLst/>
                          <a:latin typeface="Calibri" panose="020F0502020204030204" pitchFamily="34" charset="0"/>
                        </a:rPr>
                        <a:t>12.028.008,65</a:t>
                      </a:r>
                    </a:p>
                  </a:txBody>
                  <a:tcPr marL="9525" marR="9525" marT="9525" marB="0" anchor="ct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363490651"/>
                  </a:ext>
                </a:extLst>
              </a:tr>
              <a:tr h="132897">
                <a:tc gridSpan="2">
                  <a:txBody>
                    <a:bodyPr/>
                    <a:lstStyle/>
                    <a:p>
                      <a:pPr algn="l" rtl="0" fontAlgn="ctr"/>
                      <a:r>
                        <a:rPr lang="pt-BR" sz="1600" b="1" i="0" u="none" strike="noStrike">
                          <a:solidFill>
                            <a:srgbClr val="000000"/>
                          </a:solidFill>
                          <a:effectLst/>
                          <a:latin typeface="Calibri" panose="020F0502020204030204" pitchFamily="34" charset="0"/>
                        </a:rPr>
                        <a:t>ADMINISTRAÇÃO GERAL</a:t>
                      </a:r>
                    </a:p>
                  </a:txBody>
                  <a:tcPr marL="25717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hMerge="1">
                  <a:txBody>
                    <a:bodyPr/>
                    <a:lstStyle/>
                    <a:p>
                      <a:endParaRPr lang="pt-BR"/>
                    </a:p>
                  </a:txBody>
                  <a:tcPr/>
                </a:tc>
                <a:tc>
                  <a:txBody>
                    <a:bodyPr/>
                    <a:lstStyle/>
                    <a:p>
                      <a:pPr algn="ctr" fontAlgn="ctr"/>
                      <a:r>
                        <a:rPr lang="pt-BR" sz="1600" b="1" i="0" u="none" strike="noStrike">
                          <a:solidFill>
                            <a:srgbClr val="000000"/>
                          </a:solidFill>
                          <a:effectLst/>
                          <a:latin typeface="Calibri" panose="020F0502020204030204" pitchFamily="34" charset="0"/>
                        </a:rPr>
                        <a:t>4.392.775,98</a:t>
                      </a:r>
                    </a:p>
                  </a:txBody>
                  <a:tcPr marL="9525" marR="9525" marT="9525" marB="0" anchor="ct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882476418"/>
                  </a:ext>
                </a:extLst>
              </a:tr>
              <a:tr h="132897">
                <a:tc gridSpan="2">
                  <a:txBody>
                    <a:bodyPr/>
                    <a:lstStyle/>
                    <a:p>
                      <a:pPr algn="l" rtl="0" fontAlgn="ctr"/>
                      <a:r>
                        <a:rPr lang="pt-BR" sz="1600" b="1" i="0" u="none" strike="noStrike">
                          <a:solidFill>
                            <a:srgbClr val="000000"/>
                          </a:solidFill>
                          <a:effectLst/>
                          <a:latin typeface="Calibri" panose="020F0502020204030204" pitchFamily="34" charset="0"/>
                        </a:rPr>
                        <a:t>ATENÇÃO BÁSICA</a:t>
                      </a:r>
                    </a:p>
                  </a:txBody>
                  <a:tcPr marL="25717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hMerge="1">
                  <a:txBody>
                    <a:bodyPr/>
                    <a:lstStyle/>
                    <a:p>
                      <a:endParaRPr lang="pt-BR"/>
                    </a:p>
                  </a:txBody>
                  <a:tcPr/>
                </a:tc>
                <a:tc>
                  <a:txBody>
                    <a:bodyPr/>
                    <a:lstStyle/>
                    <a:p>
                      <a:pPr algn="ctr" fontAlgn="ctr"/>
                      <a:r>
                        <a:rPr lang="pt-BR" sz="1600" b="1" i="0" u="none" strike="noStrike">
                          <a:solidFill>
                            <a:srgbClr val="000000"/>
                          </a:solidFill>
                          <a:effectLst/>
                          <a:latin typeface="Calibri" panose="020F0502020204030204" pitchFamily="34" charset="0"/>
                        </a:rPr>
                        <a:t>154.358,66</a:t>
                      </a:r>
                    </a:p>
                  </a:txBody>
                  <a:tcPr marL="9525" marR="9525" marT="9525" marB="0" anchor="ct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2943144418"/>
                  </a:ext>
                </a:extLst>
              </a:tr>
              <a:tr h="132897">
                <a:tc gridSpan="2">
                  <a:txBody>
                    <a:bodyPr/>
                    <a:lstStyle/>
                    <a:p>
                      <a:pPr algn="l" rtl="0" fontAlgn="ctr"/>
                      <a:r>
                        <a:rPr lang="pt-BR" sz="1600" b="1" i="0" u="none" strike="noStrike">
                          <a:solidFill>
                            <a:srgbClr val="000000"/>
                          </a:solidFill>
                          <a:effectLst/>
                          <a:latin typeface="Calibri" panose="020F0502020204030204" pitchFamily="34" charset="0"/>
                        </a:rPr>
                        <a:t>ASSISTÊNCIA HOSPITALAR E AMBULATORIAL</a:t>
                      </a:r>
                    </a:p>
                  </a:txBody>
                  <a:tcPr marL="25717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hMerge="1">
                  <a:txBody>
                    <a:bodyPr/>
                    <a:lstStyle/>
                    <a:p>
                      <a:endParaRPr lang="pt-BR"/>
                    </a:p>
                  </a:txBody>
                  <a:tcPr/>
                </a:tc>
                <a:tc>
                  <a:txBody>
                    <a:bodyPr/>
                    <a:lstStyle/>
                    <a:p>
                      <a:pPr algn="ctr" fontAlgn="ctr"/>
                      <a:r>
                        <a:rPr lang="pt-BR" sz="1600" b="1" i="0" u="none" strike="noStrike">
                          <a:solidFill>
                            <a:srgbClr val="000000"/>
                          </a:solidFill>
                          <a:effectLst/>
                          <a:latin typeface="Calibri" panose="020F0502020204030204" pitchFamily="34" charset="0"/>
                        </a:rPr>
                        <a:t>7.310.187,67</a:t>
                      </a:r>
                    </a:p>
                  </a:txBody>
                  <a:tcPr marL="9525" marR="9525" marT="9525" marB="0" anchor="ct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2590725195"/>
                  </a:ext>
                </a:extLst>
              </a:tr>
              <a:tr h="132897">
                <a:tc gridSpan="2">
                  <a:txBody>
                    <a:bodyPr/>
                    <a:lstStyle/>
                    <a:p>
                      <a:pPr algn="l" rtl="0" fontAlgn="ctr"/>
                      <a:r>
                        <a:rPr lang="pt-BR" sz="1600" b="1" i="0" u="none" strike="noStrike">
                          <a:solidFill>
                            <a:srgbClr val="000000"/>
                          </a:solidFill>
                          <a:effectLst/>
                          <a:latin typeface="Calibri" panose="020F0502020204030204" pitchFamily="34" charset="0"/>
                        </a:rPr>
                        <a:t>SUPORTE PROFILÁTICO E TERAPÊUTICO</a:t>
                      </a:r>
                    </a:p>
                  </a:txBody>
                  <a:tcPr marL="25717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hMerge="1">
                  <a:txBody>
                    <a:bodyPr/>
                    <a:lstStyle/>
                    <a:p>
                      <a:endParaRPr lang="pt-BR"/>
                    </a:p>
                  </a:txBody>
                  <a:tcPr/>
                </a:tc>
                <a:tc>
                  <a:txBody>
                    <a:bodyPr/>
                    <a:lstStyle/>
                    <a:p>
                      <a:pPr algn="ctr" fontAlgn="ctr"/>
                      <a:r>
                        <a:rPr lang="pt-BR" sz="1600" b="1" i="0" u="none" strike="noStrike">
                          <a:solidFill>
                            <a:srgbClr val="000000"/>
                          </a:solidFill>
                          <a:effectLst/>
                          <a:latin typeface="Calibri" panose="020F0502020204030204" pitchFamily="34" charset="0"/>
                        </a:rPr>
                        <a:t>106.364,86</a:t>
                      </a:r>
                    </a:p>
                  </a:txBody>
                  <a:tcPr marL="9525" marR="9525" marT="9525" marB="0" anchor="ct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3024884538"/>
                  </a:ext>
                </a:extLst>
              </a:tr>
              <a:tr h="132897">
                <a:tc gridSpan="2">
                  <a:txBody>
                    <a:bodyPr/>
                    <a:lstStyle/>
                    <a:p>
                      <a:pPr algn="l" rtl="0" fontAlgn="ctr"/>
                      <a:r>
                        <a:rPr lang="pt-BR" sz="1600" b="1" i="0" u="none" strike="noStrike">
                          <a:solidFill>
                            <a:srgbClr val="000000"/>
                          </a:solidFill>
                          <a:effectLst/>
                          <a:latin typeface="Calibri" panose="020F0502020204030204" pitchFamily="34" charset="0"/>
                        </a:rPr>
                        <a:t>VIGILÂNCIA SANITÁRIA</a:t>
                      </a:r>
                    </a:p>
                  </a:txBody>
                  <a:tcPr marL="25717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hMerge="1">
                  <a:txBody>
                    <a:bodyPr/>
                    <a:lstStyle/>
                    <a:p>
                      <a:endParaRPr lang="pt-BR"/>
                    </a:p>
                  </a:txBody>
                  <a:tcPr/>
                </a:tc>
                <a:tc>
                  <a:txBody>
                    <a:bodyPr/>
                    <a:lstStyle/>
                    <a:p>
                      <a:pPr algn="ctr" fontAlgn="ctr"/>
                      <a:r>
                        <a:rPr lang="pt-BR" sz="1600" b="1" i="0" u="none" strike="noStrike">
                          <a:solidFill>
                            <a:srgbClr val="000000"/>
                          </a:solidFill>
                          <a:effectLst/>
                          <a:latin typeface="Calibri" panose="020F0502020204030204" pitchFamily="34" charset="0"/>
                        </a:rPr>
                        <a:t>24.518,48</a:t>
                      </a:r>
                    </a:p>
                  </a:txBody>
                  <a:tcPr marL="9525" marR="9525" marT="9525" marB="0" anchor="ct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174345702"/>
                  </a:ext>
                </a:extLst>
              </a:tr>
              <a:tr h="132897">
                <a:tc gridSpan="2">
                  <a:txBody>
                    <a:bodyPr/>
                    <a:lstStyle/>
                    <a:p>
                      <a:pPr algn="l" rtl="0" fontAlgn="ctr"/>
                      <a:r>
                        <a:rPr lang="pt-BR" sz="1600" b="1" i="0" u="none" strike="noStrike">
                          <a:solidFill>
                            <a:srgbClr val="000000"/>
                          </a:solidFill>
                          <a:effectLst/>
                          <a:latin typeface="Calibri" panose="020F0502020204030204" pitchFamily="34" charset="0"/>
                        </a:rPr>
                        <a:t>VIGILÂNCIA EPIDEMIOLÓGICA</a:t>
                      </a:r>
                    </a:p>
                  </a:txBody>
                  <a:tcPr marL="25717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hMerge="1">
                  <a:txBody>
                    <a:bodyPr/>
                    <a:lstStyle/>
                    <a:p>
                      <a:endParaRPr lang="pt-BR"/>
                    </a:p>
                  </a:txBody>
                  <a:tcPr/>
                </a:tc>
                <a:tc>
                  <a:txBody>
                    <a:bodyPr/>
                    <a:lstStyle/>
                    <a:p>
                      <a:pPr algn="ctr" fontAlgn="ctr"/>
                      <a:r>
                        <a:rPr lang="pt-BR" sz="1600" b="1" i="0" u="none" strike="noStrike">
                          <a:solidFill>
                            <a:srgbClr val="000000"/>
                          </a:solidFill>
                          <a:effectLst/>
                          <a:latin typeface="Calibri" panose="020F0502020204030204" pitchFamily="34" charset="0"/>
                        </a:rPr>
                        <a:t>39.803,00</a:t>
                      </a:r>
                    </a:p>
                  </a:txBody>
                  <a:tcPr marL="9525" marR="9525" marT="9525" marB="0" anchor="ct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115269253"/>
                  </a:ext>
                </a:extLst>
              </a:tr>
              <a:tr h="132897">
                <a:tc gridSpan="2">
                  <a:txBody>
                    <a:bodyPr/>
                    <a:lstStyle/>
                    <a:p>
                      <a:pPr algn="l" rtl="0" fontAlgn="ctr"/>
                      <a:r>
                        <a:rPr lang="pt-BR" sz="1600" b="1" i="0" u="none" strike="noStrike">
                          <a:solidFill>
                            <a:srgbClr val="000000"/>
                          </a:solidFill>
                          <a:effectLst/>
                          <a:latin typeface="Calibri" panose="020F0502020204030204" pitchFamily="34" charset="0"/>
                        </a:rPr>
                        <a:t>2 - RESTOS A PAGAR INSCRITOS NO EXERCÍCIO</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hMerge="1">
                  <a:txBody>
                    <a:bodyPr/>
                    <a:lstStyle/>
                    <a:p>
                      <a:endParaRPr lang="pt-BR"/>
                    </a:p>
                  </a:txBody>
                  <a:tcPr/>
                </a:tc>
                <a:tc>
                  <a:txBody>
                    <a:bodyPr/>
                    <a:lstStyle/>
                    <a:p>
                      <a:pPr algn="ctr" fontAlgn="ctr"/>
                      <a:r>
                        <a:rPr lang="pt-BR" sz="1600" b="0" i="0" u="none" strike="noStrike">
                          <a:solidFill>
                            <a:srgbClr val="000000"/>
                          </a:solidFill>
                          <a:effectLst/>
                          <a:latin typeface="Calibri" panose="020F0502020204030204" pitchFamily="34" charset="0"/>
                        </a:rPr>
                        <a:t>738.530,38</a:t>
                      </a:r>
                    </a:p>
                  </a:txBody>
                  <a:tcPr marL="9525" marR="9525" marT="9525" marB="0" anchor="ct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27685850"/>
                  </a:ext>
                </a:extLst>
              </a:tr>
              <a:tr h="231887">
                <a:tc gridSpan="2">
                  <a:txBody>
                    <a:bodyPr/>
                    <a:lstStyle/>
                    <a:p>
                      <a:pPr algn="ctr" rtl="0" fontAlgn="ctr"/>
                      <a:r>
                        <a:rPr lang="pt-BR" sz="1600" b="1" i="0" u="none" strike="noStrike">
                          <a:solidFill>
                            <a:srgbClr val="000000"/>
                          </a:solidFill>
                          <a:effectLst/>
                          <a:latin typeface="Calibri" panose="020F0502020204030204" pitchFamily="34" charset="0"/>
                        </a:rPr>
                        <a:t>Total = 1 + 2 </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hMerge="1">
                  <a:txBody>
                    <a:bodyPr/>
                    <a:lstStyle/>
                    <a:p>
                      <a:endParaRPr lang="pt-BR"/>
                    </a:p>
                  </a:txBody>
                  <a:tcPr/>
                </a:tc>
                <a:tc>
                  <a:txBody>
                    <a:bodyPr/>
                    <a:lstStyle/>
                    <a:p>
                      <a:pPr algn="ctr" fontAlgn="ctr"/>
                      <a:r>
                        <a:rPr lang="pt-BR" sz="1600" b="1" i="0" u="none" strike="noStrike">
                          <a:solidFill>
                            <a:srgbClr val="000000"/>
                          </a:solidFill>
                          <a:effectLst/>
                          <a:latin typeface="Calibri" panose="020F0502020204030204" pitchFamily="34" charset="0"/>
                        </a:rPr>
                        <a:t>12.766.539,03</a:t>
                      </a:r>
                    </a:p>
                  </a:txBody>
                  <a:tcPr marL="9525" marR="9525" marT="9525" marB="0" anchor="ctr">
                    <a:lnL w="12700" cap="flat" cmpd="sng" algn="ctr">
                      <a:solidFill>
                        <a:srgbClr val="000000"/>
                      </a:solidFill>
                      <a:prstDash val="solid"/>
                      <a:round/>
                      <a:headEnd type="none" w="med" len="med"/>
                      <a:tailEnd type="none" w="med" len="med"/>
                    </a:lnL>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37372943"/>
                  </a:ext>
                </a:extLst>
              </a:tr>
              <a:tr h="84513">
                <a:tc gridSpan="3">
                  <a:txBody>
                    <a:bodyPr/>
                    <a:lstStyle/>
                    <a:p>
                      <a:pPr algn="ctr" fontAlgn="ctr"/>
                      <a:endParaRPr lang="pt-BR" sz="900" b="0" i="0" u="none" strike="noStrike" dirty="0">
                        <a:solidFill>
                          <a:srgbClr val="000000"/>
                        </a:solidFill>
                        <a:effectLst/>
                        <a:latin typeface="Calibri"/>
                      </a:endParaRPr>
                    </a:p>
                  </a:txBody>
                  <a:tcPr marL="4579" marR="4579" marT="4579"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pt-BR"/>
                    </a:p>
                  </a:txBody>
                  <a:tcPr/>
                </a:tc>
                <a:tc hMerge="1">
                  <a:txBody>
                    <a:bodyPr/>
                    <a:lstStyle/>
                    <a:p>
                      <a:endParaRPr lang="pt-BR"/>
                    </a:p>
                  </a:txBody>
                  <a:tcPr>
                    <a:lnL w="12700" cap="flat" cmpd="sng" algn="ctr">
                      <a:solidFill>
                        <a:srgbClr val="000000"/>
                      </a:solidFill>
                      <a:prstDash val="solid"/>
                      <a:round/>
                      <a:headEnd type="none" w="med" len="med"/>
                      <a:tailEnd type="none" w="med" len="med"/>
                    </a:lnL>
                  </a:tcPr>
                </a:tc>
                <a:extLst>
                  <a:ext uri="{0D108BD9-81ED-4DB2-BD59-A6C34878D82A}">
                    <a16:rowId xmlns:a16="http://schemas.microsoft.com/office/drawing/2014/main" val="10017"/>
                  </a:ext>
                </a:extLst>
              </a:tr>
              <a:tr h="223766">
                <a:tc>
                  <a:txBody>
                    <a:bodyPr/>
                    <a:lstStyle/>
                    <a:p>
                      <a:pPr algn="ctr" rtl="0" fontAlgn="ctr"/>
                      <a:r>
                        <a:rPr lang="pt-BR" sz="2400" b="1" i="0" u="none" strike="noStrike" dirty="0">
                          <a:solidFill>
                            <a:srgbClr val="0070C0"/>
                          </a:solidFill>
                          <a:effectLst/>
                          <a:latin typeface="Calibri" panose="020F0502020204030204" pitchFamily="34" charset="0"/>
                        </a:rPr>
                        <a:t>Valor Legal Mínimo (art. 212-CF.)</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ctr"/>
                      <a:r>
                        <a:rPr lang="pt-BR" sz="2400" b="1" i="0" u="none" strike="noStrike">
                          <a:solidFill>
                            <a:srgbClr val="0070C0"/>
                          </a:solidFill>
                          <a:effectLst/>
                          <a:latin typeface="Calibri" panose="020F0502020204030204" pitchFamily="34" charset="0"/>
                        </a:rPr>
                        <a:t>15,00%</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pt-BR" sz="2400" b="1" i="0" u="none" strike="noStrike">
                          <a:solidFill>
                            <a:srgbClr val="0070C0"/>
                          </a:solidFill>
                          <a:effectLst/>
                          <a:latin typeface="Calibri" panose="020F0502020204030204" pitchFamily="34" charset="0"/>
                        </a:rPr>
                        <a:t>8.857.613,45</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8"/>
                  </a:ext>
                </a:extLst>
              </a:tr>
              <a:tr h="441854">
                <a:tc>
                  <a:txBody>
                    <a:bodyPr/>
                    <a:lstStyle/>
                    <a:p>
                      <a:pPr algn="ctr" rtl="0" fontAlgn="ctr"/>
                      <a:r>
                        <a:rPr lang="pt-BR" sz="2400" b="1" i="0" u="none" strike="noStrike" dirty="0">
                          <a:solidFill>
                            <a:srgbClr val="00B050"/>
                          </a:solidFill>
                          <a:effectLst/>
                          <a:latin typeface="Calibri" panose="020F0502020204030204" pitchFamily="34" charset="0"/>
                        </a:rPr>
                        <a:t>Aplicação Saúde</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pt-BR" sz="2400" b="1" i="0" u="none" strike="noStrike">
                          <a:solidFill>
                            <a:srgbClr val="00B050"/>
                          </a:solidFill>
                          <a:effectLst/>
                          <a:latin typeface="Calibri" panose="020F0502020204030204" pitchFamily="34" charset="0"/>
                        </a:rPr>
                        <a:t>21,62%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pt-BR" sz="2400" b="1" i="0" u="none" strike="noStrike">
                          <a:solidFill>
                            <a:srgbClr val="00B050"/>
                          </a:solidFill>
                          <a:effectLst/>
                          <a:latin typeface="Calibri" panose="020F0502020204030204" pitchFamily="34" charset="0"/>
                        </a:rPr>
                        <a:t>12.766.539,03</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19"/>
                  </a:ext>
                </a:extLst>
              </a:tr>
              <a:tr h="223766">
                <a:tc>
                  <a:txBody>
                    <a:bodyPr/>
                    <a:lstStyle/>
                    <a:p>
                      <a:pPr algn="ctr" rtl="0" fontAlgn="ctr"/>
                      <a:r>
                        <a:rPr lang="pt-BR" sz="2400" b="1" i="0" u="none" strike="noStrike" dirty="0">
                          <a:solidFill>
                            <a:srgbClr val="002060"/>
                          </a:solidFill>
                          <a:effectLst/>
                          <a:latin typeface="Calibri" panose="020F0502020204030204" pitchFamily="34" charset="0"/>
                        </a:rPr>
                        <a:t>Aplicado a Maior</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tc>
                  <a:txBody>
                    <a:bodyPr/>
                    <a:lstStyle/>
                    <a:p>
                      <a:pPr algn="ctr" fontAlgn="ctr"/>
                      <a:r>
                        <a:rPr lang="pt-BR" sz="2400" b="1" i="0" u="none" strike="noStrike">
                          <a:solidFill>
                            <a:srgbClr val="002060"/>
                          </a:solidFill>
                          <a:effectLst/>
                          <a:latin typeface="Calibri" panose="020F0502020204030204" pitchFamily="34" charset="0"/>
                        </a:rPr>
                        <a:t>6,62%</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tc>
                  <a:txBody>
                    <a:bodyPr/>
                    <a:lstStyle/>
                    <a:p>
                      <a:pPr algn="ctr" fontAlgn="ctr"/>
                      <a:r>
                        <a:rPr lang="pt-BR" sz="2400" b="1" i="0" u="none" strike="noStrike" dirty="0">
                          <a:solidFill>
                            <a:srgbClr val="002060"/>
                          </a:solidFill>
                          <a:effectLst/>
                          <a:latin typeface="Calibri" panose="020F0502020204030204" pitchFamily="34" charset="0"/>
                        </a:rPr>
                        <a:t>3.908.925,58</a:t>
                      </a:r>
                    </a:p>
                  </a:txBody>
                  <a:tcPr marL="9525" marR="9525" marT="9525"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9FF99"/>
                    </a:solidFill>
                  </a:tcPr>
                </a:tc>
                <a:extLst>
                  <a:ext uri="{0D108BD9-81ED-4DB2-BD59-A6C34878D82A}">
                    <a16:rowId xmlns:a16="http://schemas.microsoft.com/office/drawing/2014/main" val="10020"/>
                  </a:ext>
                </a:extLst>
              </a:tr>
            </a:tbl>
          </a:graphicData>
        </a:graphic>
      </p:graphicFrame>
    </p:spTree>
    <p:extLst>
      <p:ext uri="{BB962C8B-B14F-4D97-AF65-F5344CB8AC3E}">
        <p14:creationId xmlns:p14="http://schemas.microsoft.com/office/powerpoint/2010/main" val="425461903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0C0F26B-11D6-4ED4-8300-D5629C39C35B}"/>
              </a:ext>
            </a:extLst>
          </p:cNvPr>
          <p:cNvSpPr txBox="1">
            <a:spLocks noChangeArrowheads="1"/>
          </p:cNvSpPr>
          <p:nvPr/>
        </p:nvSpPr>
        <p:spPr>
          <a:xfrm>
            <a:off x="-20588" y="836712"/>
            <a:ext cx="9144000" cy="936103"/>
          </a:xfrm>
          <a:prstGeom prst="rect">
            <a:avLst/>
          </a:prstGeom>
        </p:spPr>
        <p:txBody>
          <a:bodyPr/>
          <a:lstStyle/>
          <a:p>
            <a:pPr algn="ctr" fontAlgn="auto">
              <a:spcBef>
                <a:spcPts val="0"/>
              </a:spcBef>
              <a:spcAft>
                <a:spcPts val="0"/>
              </a:spcAft>
              <a:defRPr/>
            </a:pPr>
            <a:r>
              <a:rPr lang="pt-BR" sz="2800" b="1" dirty="0">
                <a:latin typeface="+mj-lt"/>
                <a:ea typeface="+mj-ea"/>
                <a:cs typeface="+mj-cs"/>
              </a:rPr>
              <a:t>GASTOS DA SECRETARIA MUNINICPAL DE SAUDE</a:t>
            </a:r>
          </a:p>
          <a:p>
            <a:pPr algn="ctr" fontAlgn="auto">
              <a:spcBef>
                <a:spcPts val="0"/>
              </a:spcBef>
              <a:spcAft>
                <a:spcPts val="0"/>
              </a:spcAft>
              <a:defRPr/>
            </a:pPr>
            <a:r>
              <a:rPr lang="pt-BR" sz="2800" b="1" dirty="0">
                <a:latin typeface="+mj-lt"/>
                <a:ea typeface="+mj-ea"/>
                <a:cs typeface="+mj-cs"/>
              </a:rPr>
              <a:t>VALOR PAGO – JANEIRO A DEZEMBRO DE 2025</a:t>
            </a:r>
          </a:p>
        </p:txBody>
      </p:sp>
      <p:graphicFrame>
        <p:nvGraphicFramePr>
          <p:cNvPr id="6" name="Tabela 5">
            <a:extLst>
              <a:ext uri="{FF2B5EF4-FFF2-40B4-BE49-F238E27FC236}">
                <a16:creationId xmlns:a16="http://schemas.microsoft.com/office/drawing/2014/main" id="{6C94B209-0DCD-1D57-4A61-787BB7A48A99}"/>
              </a:ext>
            </a:extLst>
          </p:cNvPr>
          <p:cNvGraphicFramePr>
            <a:graphicFrameLocks noGrp="1"/>
          </p:cNvGraphicFramePr>
          <p:nvPr>
            <p:extLst>
              <p:ext uri="{D42A27DB-BD31-4B8C-83A1-F6EECF244321}">
                <p14:modId xmlns:p14="http://schemas.microsoft.com/office/powerpoint/2010/main" val="2437976506"/>
              </p:ext>
            </p:extLst>
          </p:nvPr>
        </p:nvGraphicFramePr>
        <p:xfrm>
          <a:off x="107504" y="1997159"/>
          <a:ext cx="8907896" cy="4503420"/>
        </p:xfrm>
        <a:graphic>
          <a:graphicData uri="http://schemas.openxmlformats.org/drawingml/2006/table">
            <a:tbl>
              <a:tblPr>
                <a:tableStyleId>{5C22544A-7EE6-4342-B048-85BDC9FD1C3A}</a:tableStyleId>
              </a:tblPr>
              <a:tblGrid>
                <a:gridCol w="993856">
                  <a:extLst>
                    <a:ext uri="{9D8B030D-6E8A-4147-A177-3AD203B41FA5}">
                      <a16:colId xmlns:a16="http://schemas.microsoft.com/office/drawing/2014/main" val="1504562478"/>
                    </a:ext>
                  </a:extLst>
                </a:gridCol>
                <a:gridCol w="6566984">
                  <a:extLst>
                    <a:ext uri="{9D8B030D-6E8A-4147-A177-3AD203B41FA5}">
                      <a16:colId xmlns:a16="http://schemas.microsoft.com/office/drawing/2014/main" val="1696816077"/>
                    </a:ext>
                  </a:extLst>
                </a:gridCol>
                <a:gridCol w="1347056">
                  <a:extLst>
                    <a:ext uri="{9D8B030D-6E8A-4147-A177-3AD203B41FA5}">
                      <a16:colId xmlns:a16="http://schemas.microsoft.com/office/drawing/2014/main" val="3884850713"/>
                    </a:ext>
                  </a:extLst>
                </a:gridCol>
              </a:tblGrid>
              <a:tr h="245459">
                <a:tc>
                  <a:txBody>
                    <a:bodyPr/>
                    <a:lstStyle/>
                    <a:p>
                      <a:pPr algn="ctr" fontAlgn="b"/>
                      <a:r>
                        <a:rPr lang="pt-BR" sz="1600" b="1" i="0" u="none" strike="noStrike" dirty="0">
                          <a:solidFill>
                            <a:srgbClr val="000000"/>
                          </a:solidFill>
                          <a:effectLst/>
                          <a:latin typeface="Calibri" panose="020F0502020204030204" pitchFamily="34" charset="0"/>
                        </a:rPr>
                        <a:t>FONTE DE RECURSO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pt-BR" sz="1600" b="1" dirty="0"/>
                        <a:t>DESCRIÇÃO</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fontAlgn="b"/>
                      <a:r>
                        <a:rPr lang="pt-BR" sz="1600" b="1" i="0" u="none" strike="noStrike" dirty="0">
                          <a:solidFill>
                            <a:srgbClr val="000000"/>
                          </a:solidFill>
                          <a:effectLst/>
                          <a:latin typeface="Calibri" panose="020F0502020204030204" pitchFamily="34" charset="0"/>
                        </a:rPr>
                        <a:t>VALOR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801877597"/>
                  </a:ext>
                </a:extLst>
              </a:tr>
              <a:tr h="124945">
                <a:tc>
                  <a:txBody>
                    <a:bodyPr/>
                    <a:lstStyle/>
                    <a:p>
                      <a:pPr algn="l" fontAlgn="b"/>
                      <a:r>
                        <a:rPr lang="pt-BR" sz="1600" b="0" i="0" u="none" strike="noStrike" dirty="0">
                          <a:solidFill>
                            <a:srgbClr val="000000"/>
                          </a:solidFill>
                          <a:effectLst/>
                          <a:latin typeface="Calibri" panose="020F0502020204030204" pitchFamily="34" charset="0"/>
                        </a:rPr>
                        <a:t>1.500.000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pt-BR" sz="1600" b="0" i="0" u="none" strike="noStrike">
                          <a:solidFill>
                            <a:srgbClr val="000000"/>
                          </a:solidFill>
                          <a:effectLst/>
                          <a:latin typeface="Calibri" panose="020F0502020204030204" pitchFamily="34" charset="0"/>
                        </a:rPr>
                        <a:t>Recursos não Vinculados de Impostos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pt-BR" sz="1600" b="0" i="0" u="none" strike="noStrike">
                          <a:solidFill>
                            <a:srgbClr val="000000"/>
                          </a:solidFill>
                          <a:effectLst/>
                          <a:latin typeface="Calibri" panose="020F0502020204030204" pitchFamily="34" charset="0"/>
                        </a:rPr>
                        <a:t>12.028.008,65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85936169"/>
                  </a:ext>
                </a:extLst>
              </a:tr>
              <a:tr h="365974">
                <a:tc>
                  <a:txBody>
                    <a:bodyPr/>
                    <a:lstStyle/>
                    <a:p>
                      <a:pPr algn="l" fontAlgn="b"/>
                      <a:r>
                        <a:rPr lang="pt-BR" sz="1600" b="0" i="0" u="none" strike="noStrike">
                          <a:solidFill>
                            <a:srgbClr val="000000"/>
                          </a:solidFill>
                          <a:effectLst/>
                          <a:latin typeface="Calibri" panose="020F0502020204030204" pitchFamily="34" charset="0"/>
                        </a:rPr>
                        <a:t>1.600.000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pt-BR" sz="1600" b="0" i="0" u="none" strike="noStrike">
                          <a:solidFill>
                            <a:srgbClr val="000000"/>
                          </a:solidFill>
                          <a:effectLst/>
                          <a:latin typeface="Calibri" panose="020F0502020204030204" pitchFamily="34" charset="0"/>
                        </a:rPr>
                        <a:t>Transferências Fundo a Fundo de Recursos do SUS provenientes do Governo Federal - Bloco de Manutenção das Ações e Serviços Públicos de Saúde</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pt-BR" sz="1600" b="0" i="0" u="none" strike="noStrike" dirty="0">
                          <a:solidFill>
                            <a:srgbClr val="000000"/>
                          </a:solidFill>
                          <a:effectLst/>
                          <a:latin typeface="Calibri" panose="020F0502020204030204" pitchFamily="34" charset="0"/>
                        </a:rPr>
                        <a:t>4.062.578,33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062635949"/>
                  </a:ext>
                </a:extLst>
              </a:tr>
              <a:tr h="365974">
                <a:tc>
                  <a:txBody>
                    <a:bodyPr/>
                    <a:lstStyle/>
                    <a:p>
                      <a:pPr algn="l" fontAlgn="b"/>
                      <a:r>
                        <a:rPr lang="pt-BR" sz="1600" b="0" i="0" u="none" strike="noStrike">
                          <a:solidFill>
                            <a:srgbClr val="000000"/>
                          </a:solidFill>
                          <a:effectLst/>
                          <a:latin typeface="Calibri" panose="020F0502020204030204" pitchFamily="34" charset="0"/>
                        </a:rPr>
                        <a:t>1.601.000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pt-BR" sz="1600" b="0" i="0" u="none" strike="noStrike">
                          <a:solidFill>
                            <a:srgbClr val="000000"/>
                          </a:solidFill>
                          <a:effectLst/>
                          <a:latin typeface="Calibri" panose="020F0502020204030204" pitchFamily="34" charset="0"/>
                        </a:rPr>
                        <a:t>Transferências Fundo a Fundo de Recursos do SUS provenientes do Governo Federal - Bloco de Estruturação da Rede de Serviços Públicos de Saúde</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pt-BR" sz="1600" b="0" i="0" u="none" strike="noStrike">
                          <a:solidFill>
                            <a:srgbClr val="000000"/>
                          </a:solidFill>
                          <a:effectLst/>
                          <a:latin typeface="Calibri" panose="020F0502020204030204" pitchFamily="34" charset="0"/>
                        </a:rPr>
                        <a:t>544.199,41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692731092"/>
                  </a:ext>
                </a:extLst>
              </a:tr>
              <a:tr h="365974">
                <a:tc>
                  <a:txBody>
                    <a:bodyPr/>
                    <a:lstStyle/>
                    <a:p>
                      <a:pPr algn="l" fontAlgn="b"/>
                      <a:r>
                        <a:rPr lang="pt-BR" sz="1600" b="0" i="0" u="none" strike="noStrike">
                          <a:solidFill>
                            <a:srgbClr val="000000"/>
                          </a:solidFill>
                          <a:effectLst/>
                          <a:latin typeface="Calibri" panose="020F0502020204030204" pitchFamily="34" charset="0"/>
                        </a:rPr>
                        <a:t>1.604.000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pt-BR" sz="1600" b="0" i="0" u="none" strike="noStrike">
                          <a:solidFill>
                            <a:srgbClr val="000000"/>
                          </a:solidFill>
                          <a:effectLst/>
                          <a:latin typeface="Calibri" panose="020F0502020204030204" pitchFamily="34" charset="0"/>
                        </a:rPr>
                        <a:t>Transferências provenientes do Governo Federal destinadas ao vencimento dos agentes comunitários de saúde e dos agentes de combate às endemias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pt-BR" sz="1600" b="0" i="0" u="none" strike="noStrike">
                          <a:solidFill>
                            <a:srgbClr val="000000"/>
                          </a:solidFill>
                          <a:effectLst/>
                          <a:latin typeface="Calibri" panose="020F0502020204030204" pitchFamily="34" charset="0"/>
                        </a:rPr>
                        <a:t>817.307,78</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71092666"/>
                  </a:ext>
                </a:extLst>
              </a:tr>
              <a:tr h="245459">
                <a:tc>
                  <a:txBody>
                    <a:bodyPr/>
                    <a:lstStyle/>
                    <a:p>
                      <a:pPr algn="l" fontAlgn="b"/>
                      <a:r>
                        <a:rPr lang="pt-BR" sz="1600" b="0" i="0" u="none" strike="noStrike">
                          <a:solidFill>
                            <a:srgbClr val="000000"/>
                          </a:solidFill>
                          <a:effectLst/>
                          <a:latin typeface="Calibri" panose="020F0502020204030204" pitchFamily="34" charset="0"/>
                        </a:rPr>
                        <a:t>1.605.000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pt-BR" sz="1600" b="0" i="0" u="none" strike="noStrike">
                          <a:solidFill>
                            <a:srgbClr val="000000"/>
                          </a:solidFill>
                          <a:effectLst/>
                          <a:latin typeface="Calibri" panose="020F0502020204030204" pitchFamily="34" charset="0"/>
                        </a:rPr>
                        <a:t>Assistência financeira da União destinada à complementação ao pagamento dos pisos salariais para profissionais da enfermagem</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pt-BR" sz="1600" b="0" i="0" u="none" strike="noStrike">
                          <a:solidFill>
                            <a:srgbClr val="000000"/>
                          </a:solidFill>
                          <a:effectLst/>
                          <a:latin typeface="Calibri" panose="020F0502020204030204" pitchFamily="34" charset="0"/>
                        </a:rPr>
                        <a:t>752.106,23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283082856"/>
                  </a:ext>
                </a:extLst>
              </a:tr>
              <a:tr h="245459">
                <a:tc>
                  <a:txBody>
                    <a:bodyPr/>
                    <a:lstStyle/>
                    <a:p>
                      <a:pPr algn="l" fontAlgn="b"/>
                      <a:r>
                        <a:rPr lang="pt-BR" sz="1600" b="0" i="0" u="none" strike="noStrike">
                          <a:solidFill>
                            <a:srgbClr val="000000"/>
                          </a:solidFill>
                          <a:effectLst/>
                          <a:latin typeface="Calibri" panose="020F0502020204030204" pitchFamily="34" charset="0"/>
                        </a:rPr>
                        <a:t>1.621.000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pt-BR" sz="1600" b="0" i="0" u="none" strike="noStrike">
                          <a:solidFill>
                            <a:srgbClr val="000000"/>
                          </a:solidFill>
                          <a:effectLst/>
                          <a:latin typeface="Calibri" panose="020F0502020204030204" pitchFamily="34" charset="0"/>
                        </a:rPr>
                        <a:t>Transferências Fundo a Fundo de Recursos do SUS provenientes do Governo Estadual</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pt-BR" sz="1600" b="0" i="0" u="none" strike="noStrike">
                          <a:solidFill>
                            <a:srgbClr val="000000"/>
                          </a:solidFill>
                          <a:effectLst/>
                          <a:latin typeface="Calibri" panose="020F0502020204030204" pitchFamily="34" charset="0"/>
                        </a:rPr>
                        <a:t>2.814.080,22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86587348"/>
                  </a:ext>
                </a:extLst>
              </a:tr>
              <a:tr h="124945">
                <a:tc>
                  <a:txBody>
                    <a:bodyPr/>
                    <a:lstStyle/>
                    <a:p>
                      <a:pPr algn="l" fontAlgn="b"/>
                      <a:r>
                        <a:rPr lang="pt-BR" sz="1600" b="0" i="0" u="none" strike="noStrike">
                          <a:solidFill>
                            <a:srgbClr val="000000"/>
                          </a:solidFill>
                          <a:effectLst/>
                          <a:latin typeface="Calibri" panose="020F0502020204030204" pitchFamily="34" charset="0"/>
                        </a:rPr>
                        <a:t>1.706.000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pt-BR" sz="1600" b="0" i="0" u="none" strike="noStrike">
                          <a:solidFill>
                            <a:srgbClr val="000000"/>
                          </a:solidFill>
                          <a:effectLst/>
                          <a:latin typeface="Calibri" panose="020F0502020204030204" pitchFamily="34" charset="0"/>
                        </a:rPr>
                        <a:t>Transferência Especial da União</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pt-BR" sz="1600" b="0" i="0" u="none" strike="noStrike">
                          <a:solidFill>
                            <a:srgbClr val="000000"/>
                          </a:solidFill>
                          <a:effectLst/>
                          <a:latin typeface="Calibri" panose="020F0502020204030204" pitchFamily="34" charset="0"/>
                        </a:rPr>
                        <a:t>1.059.477,00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07690961"/>
                  </a:ext>
                </a:extLst>
              </a:tr>
              <a:tr h="124945">
                <a:tc>
                  <a:txBody>
                    <a:bodyPr/>
                    <a:lstStyle/>
                    <a:p>
                      <a:pPr algn="l" fontAlgn="b"/>
                      <a:r>
                        <a:rPr lang="pt-BR" sz="1600" b="0" i="0" u="none" strike="noStrike">
                          <a:solidFill>
                            <a:srgbClr val="000000"/>
                          </a:solidFill>
                          <a:effectLst/>
                          <a:latin typeface="Calibri" panose="020F0502020204030204" pitchFamily="34" charset="0"/>
                        </a:rPr>
                        <a:t>1.710.000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l" fontAlgn="b"/>
                      <a:r>
                        <a:rPr lang="pt-BR" sz="1600" b="0" i="0" u="none" strike="noStrike">
                          <a:solidFill>
                            <a:srgbClr val="000000"/>
                          </a:solidFill>
                          <a:effectLst/>
                          <a:latin typeface="Calibri" panose="020F0502020204030204" pitchFamily="34" charset="0"/>
                        </a:rPr>
                        <a:t>Transferência Especial dos Estados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pt-BR" sz="1600" b="0" i="0" u="none" strike="noStrike">
                          <a:solidFill>
                            <a:srgbClr val="000000"/>
                          </a:solidFill>
                          <a:effectLst/>
                          <a:latin typeface="Calibri" panose="020F0502020204030204" pitchFamily="34" charset="0"/>
                        </a:rPr>
                        <a:t>472.706,00</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01386233"/>
                  </a:ext>
                </a:extLst>
              </a:tr>
              <a:tr h="124945">
                <a:tc gridSpan="2">
                  <a:txBody>
                    <a:bodyPr/>
                    <a:lstStyle/>
                    <a:p>
                      <a:pPr algn="ctr" fontAlgn="b"/>
                      <a:r>
                        <a:rPr lang="pt-BR" sz="1600" b="1" i="0" u="none" strike="noStrike" dirty="0">
                          <a:solidFill>
                            <a:srgbClr val="000000"/>
                          </a:solidFill>
                          <a:effectLst/>
                          <a:latin typeface="Calibri" panose="020F0502020204030204" pitchFamily="34" charset="0"/>
                        </a:rPr>
                        <a:t>TOTAL DESPESAS - SECRETARIA DE SAUDE (1)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pt-B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pt-BR" sz="1600" b="1" i="0" u="none" strike="noStrike" dirty="0">
                          <a:solidFill>
                            <a:srgbClr val="000000"/>
                          </a:solidFill>
                          <a:effectLst/>
                          <a:latin typeface="Calibri" panose="020F0502020204030204" pitchFamily="34" charset="0"/>
                        </a:rPr>
                        <a:t>22.550.463,62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370062446"/>
                  </a:ext>
                </a:extLst>
              </a:tr>
              <a:tr h="124945">
                <a:tc gridSpan="2">
                  <a:txBody>
                    <a:bodyPr/>
                    <a:lstStyle/>
                    <a:p>
                      <a:pPr algn="ctr" fontAlgn="b"/>
                      <a:r>
                        <a:rPr lang="pt-BR" sz="1600" b="1" i="0" u="none" strike="noStrike">
                          <a:solidFill>
                            <a:srgbClr val="000000"/>
                          </a:solidFill>
                          <a:effectLst/>
                          <a:latin typeface="Calibri" panose="020F0502020204030204" pitchFamily="34" charset="0"/>
                        </a:rPr>
                        <a:t>TOTAL DESPESAS - APLICAÇÃO SAÚDE (2)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pt-BR"/>
                    </a:p>
                  </a:txBody>
                  <a:tcPr/>
                </a:tc>
                <a:tc>
                  <a:txBody>
                    <a:bodyPr/>
                    <a:lstStyle/>
                    <a:p>
                      <a:pPr algn="r" fontAlgn="b"/>
                      <a:r>
                        <a:rPr lang="pt-BR" sz="1600" b="1" i="0" u="none" strike="noStrike">
                          <a:solidFill>
                            <a:srgbClr val="000000"/>
                          </a:solidFill>
                          <a:effectLst/>
                          <a:latin typeface="Calibri" panose="020F0502020204030204" pitchFamily="34" charset="0"/>
                        </a:rPr>
                        <a:t>12.028.008,65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291228163"/>
                  </a:ext>
                </a:extLst>
              </a:tr>
              <a:tr h="124945">
                <a:tc gridSpan="2">
                  <a:txBody>
                    <a:bodyPr/>
                    <a:lstStyle/>
                    <a:p>
                      <a:pPr algn="ctr" fontAlgn="b"/>
                      <a:r>
                        <a:rPr lang="pt-BR" sz="1600" b="1" i="0" u="none" strike="noStrike">
                          <a:solidFill>
                            <a:srgbClr val="000000"/>
                          </a:solidFill>
                          <a:effectLst/>
                          <a:latin typeface="Calibri" panose="020F0502020204030204" pitchFamily="34" charset="0"/>
                        </a:rPr>
                        <a:t>TOTAL DESPESAS EXCEDENTES (3) = (1 - 2)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hMerge="1">
                  <a:txBody>
                    <a:bodyPr/>
                    <a:lstStyle/>
                    <a:p>
                      <a:endParaRPr lang="pt-B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r" fontAlgn="b"/>
                      <a:r>
                        <a:rPr lang="pt-BR" sz="1600" b="1" i="0" u="none" strike="noStrike" dirty="0">
                          <a:solidFill>
                            <a:srgbClr val="000000"/>
                          </a:solidFill>
                          <a:effectLst/>
                          <a:latin typeface="Calibri" panose="020F0502020204030204" pitchFamily="34" charset="0"/>
                        </a:rPr>
                        <a:t>10.522.454,97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68076103"/>
                  </a:ext>
                </a:extLst>
              </a:tr>
            </a:tbl>
          </a:graphicData>
        </a:graphic>
      </p:graphicFrame>
    </p:spTree>
    <p:extLst>
      <p:ext uri="{BB962C8B-B14F-4D97-AF65-F5344CB8AC3E}">
        <p14:creationId xmlns:p14="http://schemas.microsoft.com/office/powerpoint/2010/main" val="3431495035"/>
      </p:ext>
    </p:extLst>
  </p:cSld>
  <p:clrMapOvr>
    <a:masterClrMapping/>
  </p:clrMapOvr>
  <p:transition>
    <p:plus/>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6173A9BE-28C9-42EE-87B6-D02902BC9150}"/>
              </a:ext>
            </a:extLst>
          </p:cNvPr>
          <p:cNvSpPr txBox="1">
            <a:spLocks/>
          </p:cNvSpPr>
          <p:nvPr/>
        </p:nvSpPr>
        <p:spPr>
          <a:xfrm>
            <a:off x="-36512" y="908720"/>
            <a:ext cx="9144000" cy="5949280"/>
          </a:xfrm>
          <a:prstGeom prst="rect">
            <a:avLst/>
          </a:prstGeom>
        </p:spPr>
        <p:txBody>
          <a:bodyPr anchor="ctr"/>
          <a:lstStyle/>
          <a:p>
            <a:pPr algn="ctr" fontAlgn="auto">
              <a:spcBef>
                <a:spcPts val="0"/>
              </a:spcBef>
              <a:spcAft>
                <a:spcPts val="0"/>
              </a:spcAft>
              <a:defRPr/>
            </a:pPr>
            <a:r>
              <a:rPr lang="pt-BR" sz="6000" b="1" dirty="0">
                <a:effectLst>
                  <a:outerShdw blurRad="38100" dist="38100" dir="2700000" algn="tl">
                    <a:srgbClr val="000000">
                      <a:alpha val="43137"/>
                    </a:srgbClr>
                  </a:outerShdw>
                </a:effectLst>
                <a:latin typeface="+mj-lt"/>
                <a:ea typeface="+mj-ea"/>
                <a:cs typeface="+mj-cs"/>
              </a:rPr>
              <a:t>Obrigado!</a:t>
            </a:r>
          </a:p>
          <a:p>
            <a:pPr algn="ctr" fontAlgn="auto">
              <a:spcBef>
                <a:spcPts val="0"/>
              </a:spcBef>
              <a:spcAft>
                <a:spcPts val="0"/>
              </a:spcAft>
              <a:defRPr/>
            </a:pPr>
            <a:endParaRPr lang="pt-BR" sz="4400" b="1" dirty="0">
              <a:effectLst>
                <a:outerShdw blurRad="38100" dist="38100" dir="2700000" algn="tl">
                  <a:srgbClr val="000000">
                    <a:alpha val="43137"/>
                  </a:srgbClr>
                </a:outerShdw>
              </a:effectLst>
              <a:latin typeface="+mj-lt"/>
              <a:ea typeface="+mj-ea"/>
              <a:cs typeface="+mj-cs"/>
            </a:endParaRPr>
          </a:p>
          <a:p>
            <a:pPr algn="ctr" fontAlgn="auto">
              <a:spcBef>
                <a:spcPts val="0"/>
              </a:spcBef>
              <a:spcAft>
                <a:spcPts val="0"/>
              </a:spcAft>
              <a:defRPr/>
            </a:pPr>
            <a:r>
              <a:rPr lang="pt-BR" sz="4400" b="1" dirty="0">
                <a:effectLst>
                  <a:outerShdw blurRad="38100" dist="38100" dir="2700000" algn="tl">
                    <a:srgbClr val="000000">
                      <a:alpha val="43137"/>
                    </a:srgbClr>
                  </a:outerShdw>
                </a:effectLst>
                <a:latin typeface="+mj-lt"/>
                <a:ea typeface="+mj-ea"/>
                <a:cs typeface="+mj-cs"/>
              </a:rPr>
              <a:t>(35) 3363-2000</a:t>
            </a:r>
          </a:p>
          <a:p>
            <a:pPr algn="ctr" fontAlgn="auto">
              <a:spcBef>
                <a:spcPts val="0"/>
              </a:spcBef>
              <a:spcAft>
                <a:spcPts val="0"/>
              </a:spcAft>
              <a:defRPr/>
            </a:pPr>
            <a:r>
              <a:rPr lang="pt-BR" sz="4400" b="1" dirty="0">
                <a:effectLst>
                  <a:outerShdw blurRad="38100" dist="38100" dir="2700000" algn="tl">
                    <a:srgbClr val="000000">
                      <a:alpha val="43137"/>
                    </a:srgbClr>
                  </a:outerShdw>
                </a:effectLst>
                <a:latin typeface="+mj-lt"/>
                <a:ea typeface="+mj-ea"/>
                <a:cs typeface="+mj-cs"/>
              </a:rPr>
              <a:t>contabilidade@itamonte.mg.gov.br</a:t>
            </a:r>
          </a:p>
          <a:p>
            <a:pPr algn="ctr" fontAlgn="auto">
              <a:spcBef>
                <a:spcPts val="0"/>
              </a:spcBef>
              <a:spcAft>
                <a:spcPts val="0"/>
              </a:spcAft>
              <a:defRPr/>
            </a:pPr>
            <a:endParaRPr lang="pt-BR" sz="4400" b="1" dirty="0">
              <a:effectLst>
                <a:outerShdw blurRad="38100" dist="38100" dir="2700000" algn="tl">
                  <a:srgbClr val="000000">
                    <a:alpha val="43137"/>
                  </a:srgbClr>
                </a:outerShdw>
              </a:effectLst>
              <a:latin typeface="+mj-lt"/>
              <a:ea typeface="+mj-ea"/>
              <a:cs typeface="+mj-cs"/>
            </a:endParaRPr>
          </a:p>
        </p:txBody>
      </p:sp>
    </p:spTree>
    <p:extLst>
      <p:ext uri="{BB962C8B-B14F-4D97-AF65-F5344CB8AC3E}">
        <p14:creationId xmlns:p14="http://schemas.microsoft.com/office/powerpoint/2010/main" val="2883915921"/>
      </p:ext>
    </p:extLst>
  </p:cSld>
  <p:clrMapOvr>
    <a:masterClrMapping/>
  </p:clrMapOvr>
  <p:transition>
    <p:plus/>
  </p:transition>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a 1">
      <a:majorFont>
        <a:latin typeface="Calibri"/>
        <a:ea typeface=""/>
        <a:cs typeface=""/>
      </a:majorFont>
      <a:minorFont>
        <a:latin typeface="Calibri"/>
        <a:ea typeface=""/>
        <a:cs typeface=""/>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8571</TotalTime>
  <Words>2631</Words>
  <Application>Microsoft Office PowerPoint</Application>
  <PresentationFormat>Apresentação na tela (4:3)</PresentationFormat>
  <Paragraphs>944</Paragraphs>
  <Slides>39</Slides>
  <Notes>7</Notes>
  <HiddenSlides>0</HiddenSlides>
  <MMClips>0</MMClips>
  <ScaleCrop>false</ScaleCrop>
  <HeadingPairs>
    <vt:vector size="6" baseType="variant">
      <vt:variant>
        <vt:lpstr>Fontes usadas</vt:lpstr>
      </vt:variant>
      <vt:variant>
        <vt:i4>6</vt:i4>
      </vt:variant>
      <vt:variant>
        <vt:lpstr>Tema</vt:lpstr>
      </vt:variant>
      <vt:variant>
        <vt:i4>1</vt:i4>
      </vt:variant>
      <vt:variant>
        <vt:lpstr>Títulos de slides</vt:lpstr>
      </vt:variant>
      <vt:variant>
        <vt:i4>39</vt:i4>
      </vt:variant>
    </vt:vector>
  </HeadingPairs>
  <TitlesOfParts>
    <vt:vector size="46" baseType="lpstr">
      <vt:lpstr>Arial</vt:lpstr>
      <vt:lpstr>Calibri</vt:lpstr>
      <vt:lpstr>Franklin Gothic Heavy</vt:lpstr>
      <vt:lpstr>Georgia</vt:lpstr>
      <vt:lpstr>Wingdings</vt:lpstr>
      <vt:lpstr>Wingdings 3</vt:lpstr>
      <vt:lpstr>Tema do Office</vt:lpstr>
      <vt:lpstr>3º Quadrimestre/2025 § 4º do artigo 9º da lei complementar 101/00</vt:lpstr>
      <vt:lpstr>Apresentação do PowerPoint</vt:lpstr>
      <vt:lpstr>Informações Gerenciais e Contábeis</vt:lpstr>
      <vt:lpstr>Apresentação do PowerPoint</vt:lpstr>
      <vt:lpstr>   Receita Arrecadada Período: Janeiro a Dezembro de 2025</vt:lpstr>
      <vt:lpstr> Receita de Janeiro a Dezembro de 2025</vt:lpstr>
      <vt:lpstr>Apresentação do PowerPoint</vt:lpstr>
      <vt:lpstr>RECEITA CORRENTE LIQUIDA - RCL</vt:lpstr>
      <vt:lpstr>Receita Corrente Líquida - Executivo Período de Janeiro a Dezembro de 2025</vt:lpstr>
      <vt:lpstr>Gráfico Receita Corrente Líquida - Prefeitura Período de Janeiro a Dezembro de 2025</vt:lpstr>
      <vt:lpstr>Apresentação do PowerPoint</vt:lpstr>
      <vt:lpstr>Apresentação do PowerPoint</vt:lpstr>
      <vt:lpstr>Despesa com Pessoal - Executivo Período de Janeiro a Dezembro de 2025</vt:lpstr>
      <vt:lpstr>Gráfico Despesa com Pessoal - Prefeitura Período de Janeiro a Dezembro de 2025</vt:lpstr>
      <vt:lpstr>Apresentação do PowerPoint</vt:lpstr>
      <vt:lpstr>Metas de Arrecadação - 2025</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Disponibilidade X Restos a Pagar   Prefeitura</vt:lpstr>
      <vt:lpstr>Apresentação do PowerPoint</vt:lpstr>
      <vt:lpstr>Apresentação do PowerPoint</vt:lpstr>
      <vt:lpstr>Apresentação do PowerPoint</vt:lpstr>
      <vt:lpstr>Demonstração da Dívida Fundada</vt:lpstr>
      <vt:lpstr>Manutenção e Desenvolvimento do Ensino   (CF. Art. 212; LF 9394/96; EC 53/06) </vt:lpstr>
      <vt:lpstr>Apresentação do PowerPoint</vt:lpstr>
      <vt:lpstr>Fundo de Manutenção e Desenvolvimento da Educação Básica e de Valorização dos Profissionais da Educação:</vt:lpstr>
      <vt:lpstr>Apresentação do PowerPoint</vt:lpstr>
      <vt:lpstr>Apresentação do PowerPoint</vt:lpstr>
      <vt:lpstr>Demonstrativo da Aplicação na Saúde</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Prefeitura Municipal de Cristais  Audiência Pública de Resultado  1º Quadrimestre/2019</dc:title>
  <dc:creator>Admin</dc:creator>
  <cp:lastModifiedBy>Amanda Suporte SF</cp:lastModifiedBy>
  <cp:revision>261</cp:revision>
  <dcterms:created xsi:type="dcterms:W3CDTF">2019-05-20T16:22:49Z</dcterms:created>
  <dcterms:modified xsi:type="dcterms:W3CDTF">2026-02-20T15:00:36Z</dcterms:modified>
</cp:coreProperties>
</file>