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59" r:id="rId3"/>
    <p:sldId id="272" r:id="rId4"/>
    <p:sldId id="257" r:id="rId5"/>
    <p:sldId id="258" r:id="rId6"/>
    <p:sldId id="271" r:id="rId7"/>
    <p:sldId id="260" r:id="rId8"/>
    <p:sldId id="261" r:id="rId9"/>
    <p:sldId id="273" r:id="rId10"/>
    <p:sldId id="263" r:id="rId11"/>
    <p:sldId id="268" r:id="rId12"/>
    <p:sldId id="265" r:id="rId13"/>
    <p:sldId id="266" r:id="rId14"/>
    <p:sldId id="269" r:id="rId15"/>
    <p:sldId id="270" r:id="rId16"/>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4" d="100"/>
          <a:sy n="54" d="100"/>
        </p:scale>
        <p:origin x="144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9F3823-54CA-6D44-F33B-CDF7FB2F42BD}"/>
              </a:ext>
            </a:extLst>
          </p:cNvPr>
          <p:cNvSpPr>
            <a:spLocks noGrp="1"/>
          </p:cNvSpPr>
          <p:nvPr>
            <p:ph type="ctrTitle"/>
          </p:nvPr>
        </p:nvSpPr>
        <p:spPr>
          <a:xfrm>
            <a:off x="1143000" y="1122363"/>
            <a:ext cx="6858000" cy="2387600"/>
          </a:xfrm>
        </p:spPr>
        <p:txBody>
          <a:bodyPr anchor="b"/>
          <a:lstStyle>
            <a:lvl1pPr algn="ctr">
              <a:defRPr sz="4500"/>
            </a:lvl1pPr>
          </a:lstStyle>
          <a:p>
            <a:r>
              <a:rPr lang="pt-BR"/>
              <a:t>Clique para editar o título Mestre</a:t>
            </a:r>
          </a:p>
        </p:txBody>
      </p:sp>
      <p:sp>
        <p:nvSpPr>
          <p:cNvPr id="3" name="Subtítulo 2">
            <a:extLst>
              <a:ext uri="{FF2B5EF4-FFF2-40B4-BE49-F238E27FC236}">
                <a16:creationId xmlns:a16="http://schemas.microsoft.com/office/drawing/2014/main" id="{A44A96FC-783B-BA47-023F-666995C8D2E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CA545778-6E57-D964-969A-15AEFC546C75}"/>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5" name="Espaço Reservado para Rodapé 4">
            <a:extLst>
              <a:ext uri="{FF2B5EF4-FFF2-40B4-BE49-F238E27FC236}">
                <a16:creationId xmlns:a16="http://schemas.microsoft.com/office/drawing/2014/main" id="{F9FA3418-368E-FF51-1353-F091E82731D4}"/>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A11B4322-B936-504D-A0AC-788E0292769B}"/>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3115643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EF3B6D-09E5-F90A-6F6C-74F51A96DB29}"/>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AFF8BF32-85C4-B732-1063-80FD8C512DF5}"/>
              </a:ext>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8A7AACA9-2A21-E4F9-B36B-192E6BEFF698}"/>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5" name="Espaço Reservado para Rodapé 4">
            <a:extLst>
              <a:ext uri="{FF2B5EF4-FFF2-40B4-BE49-F238E27FC236}">
                <a16:creationId xmlns:a16="http://schemas.microsoft.com/office/drawing/2014/main" id="{FFD04431-9D50-EE41-4CEF-D0A1B5DF98CB}"/>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DB28EB98-A1CB-EC1E-62C6-AB351789522F}"/>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13490473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C6EEF6-A4E1-709F-5CF0-AF73D97E27CB}"/>
              </a:ext>
            </a:extLst>
          </p:cNvPr>
          <p:cNvSpPr>
            <a:spLocks noGrp="1"/>
          </p:cNvSpPr>
          <p:nvPr>
            <p:ph type="title"/>
          </p:nvPr>
        </p:nvSpPr>
        <p:spPr>
          <a:xfrm>
            <a:off x="623888" y="1709739"/>
            <a:ext cx="7886700" cy="2852737"/>
          </a:xfrm>
        </p:spPr>
        <p:txBody>
          <a:bodyPr anchor="b"/>
          <a:lstStyle>
            <a:lvl1pPr>
              <a:defRPr sz="4500"/>
            </a:lvl1pPr>
          </a:lstStyle>
          <a:p>
            <a:r>
              <a:rPr lang="pt-BR"/>
              <a:t>Clique para editar o título Mestre</a:t>
            </a:r>
          </a:p>
        </p:txBody>
      </p:sp>
      <p:sp>
        <p:nvSpPr>
          <p:cNvPr id="3" name="Espaço Reservado para Texto 2">
            <a:extLst>
              <a:ext uri="{FF2B5EF4-FFF2-40B4-BE49-F238E27FC236}">
                <a16:creationId xmlns:a16="http://schemas.microsoft.com/office/drawing/2014/main" id="{7F241FF3-0D6A-204A-AAF4-17281B71B1C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16:creationId xmlns:a16="http://schemas.microsoft.com/office/drawing/2014/main" id="{D5436B67-69B6-96C0-B459-FE5296A8FB9A}"/>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5" name="Espaço Reservado para Rodapé 4">
            <a:extLst>
              <a:ext uri="{FF2B5EF4-FFF2-40B4-BE49-F238E27FC236}">
                <a16:creationId xmlns:a16="http://schemas.microsoft.com/office/drawing/2014/main" id="{8E0AA33E-0456-EC99-2363-5C01C57E9D3A}"/>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972D1BB9-0B4F-838A-04F2-61F1E9A01F6C}"/>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2190175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7E0D68A-228F-C654-5B76-C2783F71F4F5}"/>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8DD4C5EE-095F-09C6-CB55-709302458A6A}"/>
              </a:ext>
            </a:extLst>
          </p:cNvPr>
          <p:cNvSpPr>
            <a:spLocks noGrp="1"/>
          </p:cNvSpPr>
          <p:nvPr>
            <p:ph sz="half" idx="1"/>
          </p:nvPr>
        </p:nvSpPr>
        <p:spPr>
          <a:xfrm>
            <a:off x="6286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3B647FCC-0287-0101-FCBE-2C93062EDC14}"/>
              </a:ext>
            </a:extLst>
          </p:cNvPr>
          <p:cNvSpPr>
            <a:spLocks noGrp="1"/>
          </p:cNvSpPr>
          <p:nvPr>
            <p:ph sz="half" idx="2"/>
          </p:nvPr>
        </p:nvSpPr>
        <p:spPr>
          <a:xfrm>
            <a:off x="46291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2C441217-2F37-B558-54DA-67C088E08BBA}"/>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6" name="Espaço Reservado para Rodapé 5">
            <a:extLst>
              <a:ext uri="{FF2B5EF4-FFF2-40B4-BE49-F238E27FC236}">
                <a16:creationId xmlns:a16="http://schemas.microsoft.com/office/drawing/2014/main" id="{B19284A8-358F-9947-1B91-13E021B7978E}"/>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6E309C87-F2A9-BB60-E897-D30E5A07C6AF}"/>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3877545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63C789-5FC8-E247-39F2-FE0FCC2AB590}"/>
              </a:ext>
            </a:extLst>
          </p:cNvPr>
          <p:cNvSpPr>
            <a:spLocks noGrp="1"/>
          </p:cNvSpPr>
          <p:nvPr>
            <p:ph type="title"/>
          </p:nvPr>
        </p:nvSpPr>
        <p:spPr>
          <a:xfrm>
            <a:off x="629841" y="365126"/>
            <a:ext cx="78867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ECFBF6C8-9758-74A8-D405-F0F5176270B2}"/>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os estilos de texto Mestres</a:t>
            </a:r>
          </a:p>
        </p:txBody>
      </p:sp>
      <p:sp>
        <p:nvSpPr>
          <p:cNvPr id="4" name="Espaço Reservado para Conteúdo 3">
            <a:extLst>
              <a:ext uri="{FF2B5EF4-FFF2-40B4-BE49-F238E27FC236}">
                <a16:creationId xmlns:a16="http://schemas.microsoft.com/office/drawing/2014/main" id="{29B38A85-7F4C-2A5E-6449-0F59ADC15EE7}"/>
              </a:ext>
            </a:extLst>
          </p:cNvPr>
          <p:cNvSpPr>
            <a:spLocks noGrp="1"/>
          </p:cNvSpPr>
          <p:nvPr>
            <p:ph sz="half" idx="2"/>
          </p:nvPr>
        </p:nvSpPr>
        <p:spPr>
          <a:xfrm>
            <a:off x="629842" y="2505075"/>
            <a:ext cx="3868340"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285E4129-FECF-11B9-788D-929A1495F2A5}"/>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os estilos de texto Mestres</a:t>
            </a:r>
          </a:p>
        </p:txBody>
      </p:sp>
      <p:sp>
        <p:nvSpPr>
          <p:cNvPr id="6" name="Espaço Reservado para Conteúdo 5">
            <a:extLst>
              <a:ext uri="{FF2B5EF4-FFF2-40B4-BE49-F238E27FC236}">
                <a16:creationId xmlns:a16="http://schemas.microsoft.com/office/drawing/2014/main" id="{B5CBA3EF-7BE3-E858-FE95-A55D831BE6C6}"/>
              </a:ext>
            </a:extLst>
          </p:cNvPr>
          <p:cNvSpPr>
            <a:spLocks noGrp="1"/>
          </p:cNvSpPr>
          <p:nvPr>
            <p:ph sz="quarter" idx="4"/>
          </p:nvPr>
        </p:nvSpPr>
        <p:spPr>
          <a:xfrm>
            <a:off x="4629150" y="2505075"/>
            <a:ext cx="3887391"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B054D585-3DC6-B778-C255-C00A247557AA}"/>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8" name="Espaço Reservado para Rodapé 7">
            <a:extLst>
              <a:ext uri="{FF2B5EF4-FFF2-40B4-BE49-F238E27FC236}">
                <a16:creationId xmlns:a16="http://schemas.microsoft.com/office/drawing/2014/main" id="{88603497-EDF2-64CA-0ED1-538D27AB9373}"/>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C610B2EE-5D10-B8B4-C868-C6847DEAAC0C}"/>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4193361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825A25-2B8E-4CA6-B25C-C0054EDA2DB3}"/>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D24B3E02-85C9-0C00-8201-3FDDF583698C}"/>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4" name="Espaço Reservado para Rodapé 3">
            <a:extLst>
              <a:ext uri="{FF2B5EF4-FFF2-40B4-BE49-F238E27FC236}">
                <a16:creationId xmlns:a16="http://schemas.microsoft.com/office/drawing/2014/main" id="{4EA9756F-B298-E857-E5ED-A85D13500A2E}"/>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7841F057-C2C0-F0BD-865F-C216D5FC7461}"/>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3920155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6F09EBB8-7B2C-0A16-5F03-C7182E548A2F}"/>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3" name="Espaço Reservado para Rodapé 2">
            <a:extLst>
              <a:ext uri="{FF2B5EF4-FFF2-40B4-BE49-F238E27FC236}">
                <a16:creationId xmlns:a16="http://schemas.microsoft.com/office/drawing/2014/main" id="{E520A9F1-A934-91B0-932F-BFC1BB4F2A34}"/>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B2300120-6B81-3661-5AF8-4B6D63A680E5}"/>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658098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9D7825-ABA5-EABD-8149-B6F073E3A2F5}"/>
              </a:ext>
            </a:extLst>
          </p:cNvPr>
          <p:cNvSpPr>
            <a:spLocks noGrp="1"/>
          </p:cNvSpPr>
          <p:nvPr>
            <p:ph type="title"/>
          </p:nvPr>
        </p:nvSpPr>
        <p:spPr>
          <a:xfrm>
            <a:off x="629841" y="457200"/>
            <a:ext cx="2949178" cy="1600200"/>
          </a:xfrm>
        </p:spPr>
        <p:txBody>
          <a:bodyPr anchor="b"/>
          <a:lstStyle>
            <a:lvl1pPr>
              <a:defRPr sz="24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43066CB4-6882-EF7D-8E9F-A049EC58BAE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728991F0-AE63-9A6A-68F9-1F8FDFD817E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A4CAC628-182E-5DD7-C3A3-2EA900AE69B3}"/>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6" name="Espaço Reservado para Rodapé 5">
            <a:extLst>
              <a:ext uri="{FF2B5EF4-FFF2-40B4-BE49-F238E27FC236}">
                <a16:creationId xmlns:a16="http://schemas.microsoft.com/office/drawing/2014/main" id="{0E6B3687-50FF-C2F1-41C5-0BDE1384A108}"/>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237F334B-171D-0D6C-D704-87B228C70A44}"/>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1957891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23BBAC-D634-0D58-B85F-A6ACCD9ECA52}"/>
              </a:ext>
            </a:extLst>
          </p:cNvPr>
          <p:cNvSpPr>
            <a:spLocks noGrp="1"/>
          </p:cNvSpPr>
          <p:nvPr>
            <p:ph type="title"/>
          </p:nvPr>
        </p:nvSpPr>
        <p:spPr>
          <a:xfrm>
            <a:off x="629841" y="457200"/>
            <a:ext cx="2949178" cy="1600200"/>
          </a:xfrm>
        </p:spPr>
        <p:txBody>
          <a:bodyPr anchor="b"/>
          <a:lstStyle>
            <a:lvl1pPr>
              <a:defRPr sz="2400"/>
            </a:lvl1pPr>
          </a:lstStyle>
          <a:p>
            <a:r>
              <a:rPr lang="pt-BR"/>
              <a:t>Clique para editar o título Mestre</a:t>
            </a:r>
          </a:p>
        </p:txBody>
      </p:sp>
      <p:sp>
        <p:nvSpPr>
          <p:cNvPr id="3" name="Espaço Reservado para Imagem 2">
            <a:extLst>
              <a:ext uri="{FF2B5EF4-FFF2-40B4-BE49-F238E27FC236}">
                <a16:creationId xmlns:a16="http://schemas.microsoft.com/office/drawing/2014/main" id="{B2C9BB5A-9C20-5EBE-7612-1E42ED0B6E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pt-BR"/>
          </a:p>
        </p:txBody>
      </p:sp>
      <p:sp>
        <p:nvSpPr>
          <p:cNvPr id="4" name="Espaço Reservado para Texto 3">
            <a:extLst>
              <a:ext uri="{FF2B5EF4-FFF2-40B4-BE49-F238E27FC236}">
                <a16:creationId xmlns:a16="http://schemas.microsoft.com/office/drawing/2014/main" id="{26EAC9C6-EB04-A838-791D-1E24A4DAA7EB}"/>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os estilos de texto Mestres</a:t>
            </a:r>
          </a:p>
        </p:txBody>
      </p:sp>
      <p:sp>
        <p:nvSpPr>
          <p:cNvPr id="5" name="Espaço Reservado para Data 4">
            <a:extLst>
              <a:ext uri="{FF2B5EF4-FFF2-40B4-BE49-F238E27FC236}">
                <a16:creationId xmlns:a16="http://schemas.microsoft.com/office/drawing/2014/main" id="{BC3D9F5A-F145-9969-0E59-CF534C3DF08F}"/>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6" name="Espaço Reservado para Rodapé 5">
            <a:extLst>
              <a:ext uri="{FF2B5EF4-FFF2-40B4-BE49-F238E27FC236}">
                <a16:creationId xmlns:a16="http://schemas.microsoft.com/office/drawing/2014/main" id="{185C0BBB-40E0-67FF-EC04-B76E34610729}"/>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EE0F04FE-2F39-8D51-D7B5-EB2A3CE652D5}"/>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3423338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148B81-573C-754A-5D9B-E1CD5EB53D8D}"/>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90C32C70-94AE-977C-DF1E-6E8F00723935}"/>
              </a:ext>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89B0BBA8-FB59-90DC-3527-92C2CDDA1C86}"/>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5" name="Espaço Reservado para Rodapé 4">
            <a:extLst>
              <a:ext uri="{FF2B5EF4-FFF2-40B4-BE49-F238E27FC236}">
                <a16:creationId xmlns:a16="http://schemas.microsoft.com/office/drawing/2014/main" id="{C4F35692-C515-52CD-106E-037052C06A2F}"/>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FBB3D794-27B1-62FD-079E-CD729BAAE4AA}"/>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2536827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5E888C0-DDC9-62AB-85E9-AF3F67283C67}"/>
              </a:ext>
            </a:extLst>
          </p:cNvPr>
          <p:cNvSpPr>
            <a:spLocks noGrp="1"/>
          </p:cNvSpPr>
          <p:nvPr>
            <p:ph type="title" orient="vert"/>
          </p:nvPr>
        </p:nvSpPr>
        <p:spPr>
          <a:xfrm>
            <a:off x="6543675" y="365125"/>
            <a:ext cx="1971675"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85D0517F-CC81-4AA4-FAFD-100F249916DB}"/>
              </a:ext>
            </a:extLst>
          </p:cNvPr>
          <p:cNvSpPr>
            <a:spLocks noGrp="1"/>
          </p:cNvSpPr>
          <p:nvPr>
            <p:ph type="body" orient="vert" idx="1"/>
          </p:nvPr>
        </p:nvSpPr>
        <p:spPr>
          <a:xfrm>
            <a:off x="628650" y="365125"/>
            <a:ext cx="5800725"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E943EC22-77B7-F4EE-916F-6A7ADEC21506}"/>
              </a:ext>
            </a:extLst>
          </p:cNvPr>
          <p:cNvSpPr>
            <a:spLocks noGrp="1"/>
          </p:cNvSpPr>
          <p:nvPr>
            <p:ph type="dt" sz="half" idx="10"/>
          </p:nvPr>
        </p:nvSpPr>
        <p:spPr/>
        <p:txBody>
          <a:bodyPr/>
          <a:lstStyle/>
          <a:p>
            <a:fld id="{2E700DB3-DBF0-4086-B675-117E7A9610B8}" type="datetimeFigureOut">
              <a:rPr lang="pt-BR" smtClean="0"/>
              <a:t>05/08/2026</a:t>
            </a:fld>
            <a:endParaRPr lang="pt-BR"/>
          </a:p>
        </p:txBody>
      </p:sp>
      <p:sp>
        <p:nvSpPr>
          <p:cNvPr id="5" name="Espaço Reservado para Rodapé 4">
            <a:extLst>
              <a:ext uri="{FF2B5EF4-FFF2-40B4-BE49-F238E27FC236}">
                <a16:creationId xmlns:a16="http://schemas.microsoft.com/office/drawing/2014/main" id="{F2698916-8787-17DB-7F94-F5E5E070C1A2}"/>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9A5A38D2-AC1A-7570-DA7E-D488F83D0301}"/>
              </a:ext>
            </a:extLst>
          </p:cNvPr>
          <p:cNvSpPr>
            <a:spLocks noGrp="1"/>
          </p:cNvSpPr>
          <p:nvPr>
            <p:ph type="sldNum" sz="quarter" idx="12"/>
          </p:nvPr>
        </p:nvSpPr>
        <p:spPr/>
        <p:txBody>
          <a:bodyPr/>
          <a:lstStyle/>
          <a:p>
            <a:fld id="{2119D8CF-8DEC-4D9F-84EE-ADF04DFF3391}" type="slidenum">
              <a:rPr lang="pt-BR" smtClean="0"/>
              <a:t>‹nº›</a:t>
            </a:fld>
            <a:endParaRPr lang="pt-BR"/>
          </a:p>
        </p:txBody>
      </p:sp>
    </p:spTree>
    <p:extLst>
      <p:ext uri="{BB962C8B-B14F-4D97-AF65-F5344CB8AC3E}">
        <p14:creationId xmlns:p14="http://schemas.microsoft.com/office/powerpoint/2010/main" val="17542272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ítulo, text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pt-BR"/>
              <a:t>Clique para editar o estilo do título mestre</a:t>
            </a:r>
          </a:p>
        </p:txBody>
      </p:sp>
      <p:sp>
        <p:nvSpPr>
          <p:cNvPr id="3" name="Espaço Reservado para Texto 2"/>
          <p:cNvSpPr>
            <a:spLocks noGrp="1"/>
          </p:cNvSpPr>
          <p:nvPr>
            <p:ph type="body" sz="half" idx="1"/>
          </p:nvPr>
        </p:nvSpPr>
        <p:spPr>
          <a:xfrm>
            <a:off x="457200" y="1600200"/>
            <a:ext cx="4038600" cy="4525963"/>
          </a:xfrm>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13"/>
          <p:cNvSpPr>
            <a:spLocks noGrp="1"/>
          </p:cNvSpPr>
          <p:nvPr>
            <p:ph type="dt" sz="half" idx="10"/>
          </p:nvPr>
        </p:nvSpPr>
        <p:spPr/>
        <p:txBody>
          <a:bodyPr/>
          <a:lstStyle>
            <a:lvl1pPr>
              <a:defRPr/>
            </a:lvl1pPr>
          </a:lstStyle>
          <a:p>
            <a:pPr>
              <a:defRPr/>
            </a:pPr>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EF0423D6-53DF-47DD-945D-7A17B7FCB6EA}" type="slidenum">
              <a:rPr lang="pt-BR"/>
              <a:pPr>
                <a:defRPr/>
              </a:pPr>
              <a:t>‹nº›</a:t>
            </a:fld>
            <a:endParaRPr lang="pt-BR"/>
          </a:p>
        </p:txBody>
      </p:sp>
    </p:spTree>
    <p:extLst>
      <p:ext uri="{BB962C8B-B14F-4D97-AF65-F5344CB8AC3E}">
        <p14:creationId xmlns:p14="http://schemas.microsoft.com/office/powerpoint/2010/main" val="1654218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F2280B85-755F-A8CA-DE11-91E9EEB33E3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8AC174F7-3535-5192-7305-B5138740751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9D7BD948-9B2D-16FD-A15F-A064FC14FD7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E700DB3-DBF0-4086-B675-117E7A9610B8}" type="datetimeFigureOut">
              <a:rPr lang="pt-BR" smtClean="0"/>
              <a:t>05/08/2026</a:t>
            </a:fld>
            <a:endParaRPr lang="pt-BR"/>
          </a:p>
        </p:txBody>
      </p:sp>
      <p:sp>
        <p:nvSpPr>
          <p:cNvPr id="5" name="Espaço Reservado para Rodapé 4">
            <a:extLst>
              <a:ext uri="{FF2B5EF4-FFF2-40B4-BE49-F238E27FC236}">
                <a16:creationId xmlns:a16="http://schemas.microsoft.com/office/drawing/2014/main" id="{EF565A95-D5F7-E020-3FFC-635F0F286D86}"/>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15B1F932-04EF-E6B3-3BC7-ABF06EF3F7F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119D8CF-8DEC-4D9F-84EE-ADF04DFF3391}" type="slidenum">
              <a:rPr lang="pt-BR" smtClean="0"/>
              <a:t>‹nº›</a:t>
            </a:fld>
            <a:endParaRPr lang="pt-BR"/>
          </a:p>
        </p:txBody>
      </p:sp>
    </p:spTree>
    <p:extLst>
      <p:ext uri="{BB962C8B-B14F-4D97-AF65-F5344CB8AC3E}">
        <p14:creationId xmlns:p14="http://schemas.microsoft.com/office/powerpoint/2010/main" val="156232389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dmin\Desktop\Capturar.PNG">
            <a:extLst>
              <a:ext uri="{FF2B5EF4-FFF2-40B4-BE49-F238E27FC236}">
                <a16:creationId xmlns:a16="http://schemas.microsoft.com/office/drawing/2014/main" id="{053E1756-1838-524F-5F0A-18BBBC9A6D1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416"/>
          <a:stretch/>
        </p:blipFill>
        <p:spPr bwMode="auto">
          <a:xfrm>
            <a:off x="0" y="-43543"/>
            <a:ext cx="9143999" cy="512354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C:\Users\Admin\Desktop\332803680_578794510808499_5977848115631494366_n.jpg">
            <a:extLst>
              <a:ext uri="{FF2B5EF4-FFF2-40B4-BE49-F238E27FC236}">
                <a16:creationId xmlns:a16="http://schemas.microsoft.com/office/drawing/2014/main" id="{EC75327E-170C-AFB0-16E0-AFAB6A73292C}"/>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68931" y="2996952"/>
            <a:ext cx="3240360" cy="3240360"/>
          </a:xfrm>
          <a:prstGeom prst="rect">
            <a:avLst/>
          </a:prstGeom>
          <a:noFill/>
          <a:extLst>
            <a:ext uri="{909E8E84-426E-40DD-AFC4-6F175D3DCCD1}">
              <a14:hiddenFill xmlns:a14="http://schemas.microsoft.com/office/drawing/2010/main">
                <a:solidFill>
                  <a:srgbClr val="FFFFFF"/>
                </a:solidFill>
              </a14:hiddenFill>
            </a:ext>
          </a:extLst>
        </p:spPr>
      </p:pic>
      <p:sp>
        <p:nvSpPr>
          <p:cNvPr id="11" name="CaixaDeTexto 10"/>
          <p:cNvSpPr txBox="1"/>
          <p:nvPr/>
        </p:nvSpPr>
        <p:spPr>
          <a:xfrm>
            <a:off x="22239" y="4048948"/>
            <a:ext cx="6256996" cy="2062103"/>
          </a:xfrm>
          <a:prstGeom prst="rect">
            <a:avLst/>
          </a:prstGeom>
          <a:noFill/>
        </p:spPr>
        <p:txBody>
          <a:bodyPr wrap="square">
            <a:spAutoFit/>
          </a:bodyPr>
          <a:lstStyle/>
          <a:p>
            <a:pPr algn="ctr"/>
            <a:r>
              <a:rPr lang="pt-BR" sz="4000" b="1" dirty="0">
                <a:solidFill>
                  <a:schemeClr val="accent5">
                    <a:lumMod val="75000"/>
                  </a:schemeClr>
                </a:solidFill>
                <a:effectLst>
                  <a:innerShdw blurRad="63500" dist="50800">
                    <a:prstClr val="black">
                      <a:alpha val="50000"/>
                    </a:prstClr>
                  </a:innerShdw>
                </a:effectLst>
                <a:latin typeface="Britannic Bold" panose="020B0903060703020204" pitchFamily="34" charset="0"/>
              </a:rPr>
              <a:t>Audiência Pública</a:t>
            </a:r>
          </a:p>
          <a:p>
            <a:pPr algn="ctr"/>
            <a:r>
              <a:rPr lang="pt-BR" sz="4000" b="1" dirty="0">
                <a:solidFill>
                  <a:schemeClr val="accent5">
                    <a:lumMod val="75000"/>
                  </a:schemeClr>
                </a:solidFill>
                <a:effectLst>
                  <a:innerShdw blurRad="63500" dist="50800">
                    <a:prstClr val="black">
                      <a:alpha val="50000"/>
                    </a:prstClr>
                  </a:innerShdw>
                </a:effectLst>
                <a:latin typeface="Britannic Bold" panose="020B0903060703020204" pitchFamily="34" charset="0"/>
              </a:rPr>
              <a:t>LEI ORÇAMENTÁRIA ANUAL</a:t>
            </a:r>
          </a:p>
          <a:p>
            <a:pPr algn="ctr"/>
            <a:r>
              <a:rPr lang="pt-BR" sz="4000" b="1" dirty="0">
                <a:solidFill>
                  <a:schemeClr val="accent5">
                    <a:lumMod val="75000"/>
                  </a:schemeClr>
                </a:solidFill>
                <a:effectLst>
                  <a:innerShdw blurRad="63500" dist="50800">
                    <a:prstClr val="black">
                      <a:alpha val="50000"/>
                    </a:prstClr>
                  </a:innerShdw>
                </a:effectLst>
                <a:latin typeface="Britannic Bold" panose="020B0903060703020204" pitchFamily="34" charset="0"/>
              </a:rPr>
              <a:t>LOA – </a:t>
            </a:r>
            <a:r>
              <a:rPr lang="pt-BR" sz="4800" b="1" dirty="0">
                <a:solidFill>
                  <a:schemeClr val="accent5">
                    <a:lumMod val="75000"/>
                  </a:schemeClr>
                </a:solidFill>
                <a:effectLst>
                  <a:innerShdw blurRad="63500" dist="50800">
                    <a:prstClr val="black">
                      <a:alpha val="50000"/>
                    </a:prstClr>
                  </a:innerShdw>
                </a:effectLst>
                <a:latin typeface="Britannic Bold" panose="020B0903060703020204" pitchFamily="34" charset="0"/>
              </a:rPr>
              <a:t>2027</a:t>
            </a:r>
          </a:p>
        </p:txBody>
      </p:sp>
    </p:spTree>
    <p:extLst>
      <p:ext uri="{BB962C8B-B14F-4D97-AF65-F5344CB8AC3E}">
        <p14:creationId xmlns:p14="http://schemas.microsoft.com/office/powerpoint/2010/main" val="450773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p:cNvSpPr txBox="1"/>
          <p:nvPr/>
        </p:nvSpPr>
        <p:spPr>
          <a:xfrm>
            <a:off x="251521" y="1911891"/>
            <a:ext cx="8568952" cy="3970318"/>
          </a:xfrm>
          <a:prstGeom prst="rect">
            <a:avLst/>
          </a:prstGeom>
          <a:noFill/>
        </p:spPr>
        <p:txBody>
          <a:bodyPr wrap="square" rtlCol="0" anchor="ctr">
            <a:spAutoFit/>
          </a:bodyPr>
          <a:lstStyle/>
          <a:p>
            <a:pPr algn="just"/>
            <a:r>
              <a:rPr lang="pt-BR" sz="2800" dirty="0"/>
              <a:t>Nos reunimos hoje para a Audiência Pública para apresentação e discussão da proposta do Poder Executivo para a Lei Orçamentária Anual (LOA) do exercício de 2027.</a:t>
            </a:r>
          </a:p>
          <a:p>
            <a:pPr algn="just"/>
            <a:endParaRPr lang="pt-BR" sz="2800" dirty="0"/>
          </a:p>
          <a:p>
            <a:pPr algn="just"/>
            <a:r>
              <a:rPr lang="pt-BR" sz="2800" dirty="0"/>
              <a:t>Esta Audiência Pública foi convocada em observância à Lei de Responsabilidade Fiscal, normativa federal que exige a prévia discussão do projeto que deve ser oficialmente encaminhado pela administração para posterior apreciação dos vereadores.</a:t>
            </a:r>
          </a:p>
        </p:txBody>
      </p:sp>
    </p:spTree>
    <p:extLst>
      <p:ext uri="{BB962C8B-B14F-4D97-AF65-F5344CB8AC3E}">
        <p14:creationId xmlns:p14="http://schemas.microsoft.com/office/powerpoint/2010/main" val="3912733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4"/>
          <p:cNvSpPr txBox="1"/>
          <p:nvPr/>
        </p:nvSpPr>
        <p:spPr>
          <a:xfrm>
            <a:off x="287524" y="1196752"/>
            <a:ext cx="8568952" cy="5262979"/>
          </a:xfrm>
          <a:prstGeom prst="rect">
            <a:avLst/>
          </a:prstGeom>
          <a:noFill/>
        </p:spPr>
        <p:txBody>
          <a:bodyPr wrap="square" rtlCol="0">
            <a:spAutoFit/>
          </a:bodyPr>
          <a:lstStyle/>
          <a:p>
            <a:pPr algn="just"/>
            <a:r>
              <a:rPr lang="pt-BR" sz="2800" dirty="0"/>
              <a:t>O projeto de lei deverá ser elaborado de forma compatível com o Plano Plurianual (PPA 2026-2029), com a Lei de Diretrizes Orçamentárias (LDO 2027) e com as normas da Lei Complementar n.º 101/2000, estabelecendo as despesas e as receitas que serão realizadas no próximo ano.</a:t>
            </a:r>
          </a:p>
          <a:p>
            <a:pPr algn="just"/>
            <a:endParaRPr lang="pt-BR" sz="2800" dirty="0"/>
          </a:p>
          <a:p>
            <a:pPr algn="just"/>
            <a:r>
              <a:rPr lang="pt-BR" sz="2800" dirty="0"/>
              <a:t>Esta é uma oportunidade de aprender e contribuir para que o ORÇAMENTO DO MUNICÍPIO seja elaborado de forma mais participativa e transparente.</a:t>
            </a:r>
          </a:p>
          <a:p>
            <a:pPr algn="just"/>
            <a:endParaRPr lang="pt-BR" sz="2800" dirty="0"/>
          </a:p>
          <a:p>
            <a:pPr algn="just"/>
            <a:r>
              <a:rPr lang="pt-BR" sz="2800" b="1" dirty="0"/>
              <a:t>Agradecemos as presenças e a participação de todos.</a:t>
            </a:r>
          </a:p>
        </p:txBody>
      </p:sp>
    </p:spTree>
    <p:extLst>
      <p:ext uri="{BB962C8B-B14F-4D97-AF65-F5344CB8AC3E}">
        <p14:creationId xmlns:p14="http://schemas.microsoft.com/office/powerpoint/2010/main" val="164911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3"/>
          <p:cNvSpPr txBox="1">
            <a:spLocks/>
          </p:cNvSpPr>
          <p:nvPr/>
        </p:nvSpPr>
        <p:spPr>
          <a:xfrm>
            <a:off x="-25400" y="1341438"/>
            <a:ext cx="9144000" cy="1143000"/>
          </a:xfrm>
          <a:prstGeom prst="rect">
            <a:avLst/>
          </a:prstGeom>
        </p:spPr>
        <p:txBody>
          <a:bodyPr rtlCol="0">
            <a:normAutofit/>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defRPr/>
            </a:pPr>
            <a:r>
              <a:rPr lang="pt-BR" sz="2600" dirty="0">
                <a:solidFill>
                  <a:srgbClr val="0E2BBE"/>
                </a:solidFill>
                <a:effectLst/>
                <a:latin typeface="Georgia" pitchFamily="18" charset="0"/>
                <a:cs typeface="Times New Roman" pitchFamily="18" charset="0"/>
              </a:rPr>
              <a:t>DIVULGAÇÃO DA AUDIÊNCIA PÚBLICA</a:t>
            </a:r>
            <a:r>
              <a:rPr lang="pt-BR" sz="2400" dirty="0">
                <a:solidFill>
                  <a:srgbClr val="0E2BBE"/>
                </a:solidFill>
                <a:effectLst/>
                <a:latin typeface="Georgia" pitchFamily="18" charset="0"/>
                <a:cs typeface="Times New Roman" pitchFamily="18" charset="0"/>
              </a:rPr>
              <a:t>  </a:t>
            </a:r>
            <a:br>
              <a:rPr lang="pt-BR" sz="2400" dirty="0">
                <a:solidFill>
                  <a:srgbClr val="0E2BBE"/>
                </a:solidFill>
                <a:effectLst/>
                <a:latin typeface="Georgia" pitchFamily="18" charset="0"/>
                <a:cs typeface="Times New Roman" pitchFamily="18" charset="0"/>
              </a:rPr>
            </a:br>
            <a:endParaRPr lang="pt-BR" sz="2600" dirty="0">
              <a:solidFill>
                <a:srgbClr val="0070C0"/>
              </a:solidFill>
              <a:effectLst/>
              <a:latin typeface="Georgia" pitchFamily="18" charset="0"/>
            </a:endParaRPr>
          </a:p>
        </p:txBody>
      </p:sp>
      <p:sp>
        <p:nvSpPr>
          <p:cNvPr id="4" name="Espaço Reservado para Conteúdo 4"/>
          <p:cNvSpPr txBox="1">
            <a:spLocks/>
          </p:cNvSpPr>
          <p:nvPr/>
        </p:nvSpPr>
        <p:spPr>
          <a:xfrm>
            <a:off x="461963" y="2349500"/>
            <a:ext cx="8220075" cy="3887788"/>
          </a:xfrm>
          <a:prstGeom prst="rect">
            <a:avLst/>
          </a:prstGeom>
        </p:spPr>
        <p:txBody>
          <a:bodyPr rtlCol="0" anchor="ctr">
            <a:no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gn="ctr">
              <a:buFont typeface="Wingdings 3"/>
              <a:buNone/>
              <a:defRPr/>
            </a:pPr>
            <a:r>
              <a:rPr lang="pt-BR" sz="2200" b="1" dirty="0">
                <a:latin typeface="Georgia" pitchFamily="18" charset="0"/>
                <a:cs typeface="Times New Roman" pitchFamily="18" charset="0"/>
              </a:rPr>
              <a:t>Dia: 10/08/2026 às </a:t>
            </a:r>
            <a:r>
              <a:rPr lang="pt-BR" sz="2200" b="1">
                <a:latin typeface="Georgia" pitchFamily="18" charset="0"/>
                <a:cs typeface="Times New Roman" pitchFamily="18" charset="0"/>
              </a:rPr>
              <a:t>15 horas</a:t>
            </a:r>
            <a:endParaRPr lang="pt-BR" sz="2200" b="1" dirty="0">
              <a:latin typeface="Georgia" pitchFamily="18" charset="0"/>
              <a:cs typeface="Times New Roman" pitchFamily="18" charset="0"/>
            </a:endParaRPr>
          </a:p>
          <a:p>
            <a:pPr algn="ctr">
              <a:buFont typeface="Wingdings 3"/>
              <a:buNone/>
              <a:defRPr/>
            </a:pPr>
            <a:endParaRPr lang="pt-BR" sz="2200" b="1" dirty="0">
              <a:latin typeface="Georgia" pitchFamily="18" charset="0"/>
              <a:cs typeface="Times New Roman" pitchFamily="18" charset="0"/>
            </a:endParaRPr>
          </a:p>
          <a:p>
            <a:pPr marL="274320" indent="-274320">
              <a:buClr>
                <a:srgbClr val="0070C0"/>
              </a:buClr>
              <a:buFont typeface="Wingdings 2"/>
              <a:buChar char=""/>
              <a:defRPr/>
            </a:pPr>
            <a:r>
              <a:rPr lang="pt-BR" sz="2200" b="1" dirty="0">
                <a:latin typeface="Georgia" pitchFamily="18" charset="0"/>
                <a:cs typeface="Times New Roman" pitchFamily="18" charset="0"/>
              </a:rPr>
              <a:t>Convite anexado no quadro de avisos do Paço Municipal</a:t>
            </a:r>
          </a:p>
        </p:txBody>
      </p:sp>
    </p:spTree>
    <p:extLst>
      <p:ext uri="{BB962C8B-B14F-4D97-AF65-F5344CB8AC3E}">
        <p14:creationId xmlns:p14="http://schemas.microsoft.com/office/powerpoint/2010/main" val="265462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491729" y="1556792"/>
            <a:ext cx="7968703" cy="4493538"/>
          </a:xfrm>
          <a:prstGeom prst="rect">
            <a:avLst/>
          </a:prstGeom>
          <a:noFill/>
        </p:spPr>
        <p:txBody>
          <a:bodyPr wrap="square" rtlCol="0">
            <a:spAutoFit/>
          </a:bodyPr>
          <a:lstStyle/>
          <a:p>
            <a:pPr marL="274320" indent="-274320" algn="just">
              <a:buClr>
                <a:schemeClr val="accent3"/>
              </a:buClr>
              <a:defRPr/>
            </a:pPr>
            <a:r>
              <a:rPr lang="pt-BR" sz="2600" b="1" dirty="0">
                <a:latin typeface="Georgia" pitchFamily="18" charset="0"/>
              </a:rPr>
              <a:t>“ A audiência pública é uma das formas de participação e controle popular dos atos da administração;</a:t>
            </a:r>
          </a:p>
          <a:p>
            <a:pPr marL="274320" indent="-274320" algn="just">
              <a:buClr>
                <a:schemeClr val="accent3"/>
              </a:buClr>
              <a:defRPr/>
            </a:pPr>
            <a:r>
              <a:rPr lang="pt-BR" sz="2600" b="1" dirty="0">
                <a:latin typeface="Georgia" pitchFamily="18" charset="0"/>
              </a:rPr>
              <a:t>  </a:t>
            </a:r>
          </a:p>
          <a:p>
            <a:pPr marL="274320" indent="-274320" algn="just">
              <a:buClr>
                <a:schemeClr val="accent3"/>
              </a:buClr>
              <a:defRPr/>
            </a:pPr>
            <a:r>
              <a:rPr lang="pt-BR" sz="2600" b="1" dirty="0">
                <a:latin typeface="Georgia" pitchFamily="18" charset="0"/>
              </a:rPr>
              <a:t>   É uma questão de transparência, responsabilidade social e respeito ao cidadão;</a:t>
            </a:r>
          </a:p>
          <a:p>
            <a:pPr marL="274320" indent="-274320" algn="just">
              <a:buClr>
                <a:schemeClr val="accent3"/>
              </a:buClr>
              <a:defRPr/>
            </a:pPr>
            <a:endParaRPr lang="pt-BR" sz="2600" b="1" dirty="0">
              <a:latin typeface="Georgia" pitchFamily="18" charset="0"/>
            </a:endParaRPr>
          </a:p>
          <a:p>
            <a:pPr marL="274320" indent="-274320" algn="just">
              <a:buClr>
                <a:schemeClr val="accent3"/>
              </a:buClr>
              <a:defRPr/>
            </a:pPr>
            <a:r>
              <a:rPr lang="pt-BR" sz="2600" b="1" dirty="0">
                <a:latin typeface="Georgia" pitchFamily="18" charset="0"/>
              </a:rPr>
              <a:t>	Não se trata de ato político e sim uma exigência legal.”</a:t>
            </a:r>
          </a:p>
          <a:p>
            <a:endParaRPr lang="pt-BR" sz="2600" dirty="0">
              <a:latin typeface="Georgia" pitchFamily="18" charset="0"/>
            </a:endParaRPr>
          </a:p>
        </p:txBody>
      </p:sp>
    </p:spTree>
    <p:extLst>
      <p:ext uri="{BB962C8B-B14F-4D97-AF65-F5344CB8AC3E}">
        <p14:creationId xmlns:p14="http://schemas.microsoft.com/office/powerpoint/2010/main" val="702253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323529" y="1417315"/>
            <a:ext cx="8496944" cy="1579637"/>
          </a:xfrm>
          <a:prstGeom prst="rect">
            <a:avLst/>
          </a:prstGeom>
        </p:spPr>
        <p:txBody>
          <a:bodyPr vert="horz" rtlCol="0" anchor="ctr">
            <a:normAutofit fontScale="82500" lnSpcReduction="20000"/>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marL="274320" indent="-274320" algn="ctr">
              <a:defRPr/>
            </a:pPr>
            <a:r>
              <a:rPr lang="pt-BR" sz="2400" dirty="0">
                <a:solidFill>
                  <a:srgbClr val="0E2BBE"/>
                </a:solidFill>
                <a:effectLst/>
                <a:latin typeface="Georgia" pitchFamily="18" charset="0"/>
                <a:cs typeface="Times New Roman" pitchFamily="18" charset="0"/>
              </a:rPr>
              <a:t>AMPARO LEGAL PARA ELABORAÇÃO DA LOA</a:t>
            </a:r>
            <a:br>
              <a:rPr lang="pt-BR" sz="2400" dirty="0">
                <a:solidFill>
                  <a:srgbClr val="0E2BBE"/>
                </a:solidFill>
                <a:effectLst/>
                <a:latin typeface="Georgia" pitchFamily="18" charset="0"/>
                <a:cs typeface="Times New Roman" pitchFamily="18" charset="0"/>
              </a:rPr>
            </a:br>
            <a:r>
              <a:rPr lang="pt-BR" sz="2400" dirty="0">
                <a:solidFill>
                  <a:srgbClr val="0E2BBE"/>
                </a:solidFill>
                <a:effectLst/>
                <a:latin typeface="Georgia" pitchFamily="18" charset="0"/>
                <a:cs typeface="Times New Roman" pitchFamily="18" charset="0"/>
              </a:rPr>
              <a:t>AUDIÊNCIA PÚBLICA</a:t>
            </a:r>
            <a:br>
              <a:rPr lang="pt-BR" sz="2400" dirty="0">
                <a:solidFill>
                  <a:srgbClr val="0E2BBE"/>
                </a:solidFill>
                <a:effectLst/>
                <a:latin typeface="Georgia" pitchFamily="18" charset="0"/>
                <a:cs typeface="Times New Roman" pitchFamily="18" charset="0"/>
              </a:rPr>
            </a:br>
            <a:br>
              <a:rPr lang="pt-BR" sz="2000" dirty="0">
                <a:solidFill>
                  <a:srgbClr val="0E2BBE"/>
                </a:solidFill>
                <a:effectLst/>
                <a:latin typeface="Georgia" pitchFamily="18" charset="0"/>
                <a:cs typeface="Times New Roman" pitchFamily="18" charset="0"/>
              </a:rPr>
            </a:br>
            <a:r>
              <a:rPr lang="pt-BR" sz="2400" dirty="0">
                <a:effectLst/>
                <a:latin typeface="Georgia" pitchFamily="18" charset="0"/>
              </a:rPr>
              <a:t>LEI DE RESPONSABILIDADE FISCAL – LRF</a:t>
            </a:r>
            <a:br>
              <a:rPr lang="pt-BR" sz="2400" dirty="0">
                <a:effectLst/>
                <a:latin typeface="Georgia" pitchFamily="18" charset="0"/>
              </a:rPr>
            </a:br>
            <a:r>
              <a:rPr lang="pt-BR" sz="2400" dirty="0">
                <a:effectLst/>
                <a:latin typeface="Georgia" pitchFamily="18" charset="0"/>
              </a:rPr>
              <a:t>LC 101/2.000 </a:t>
            </a:r>
            <a:br>
              <a:rPr lang="pt-BR" sz="2000" dirty="0">
                <a:latin typeface="Georgia" pitchFamily="18" charset="0"/>
              </a:rPr>
            </a:br>
            <a:endParaRPr lang="pt-BR" sz="1900" dirty="0">
              <a:latin typeface="Georgia" pitchFamily="18" charset="0"/>
            </a:endParaRPr>
          </a:p>
        </p:txBody>
      </p:sp>
      <p:sp>
        <p:nvSpPr>
          <p:cNvPr id="5" name="CaixaDeTexto 4"/>
          <p:cNvSpPr txBox="1"/>
          <p:nvPr/>
        </p:nvSpPr>
        <p:spPr>
          <a:xfrm>
            <a:off x="323529" y="2986286"/>
            <a:ext cx="8496944" cy="3477875"/>
          </a:xfrm>
          <a:prstGeom prst="rect">
            <a:avLst/>
          </a:prstGeom>
          <a:noFill/>
        </p:spPr>
        <p:txBody>
          <a:bodyPr wrap="square" rtlCol="0">
            <a:spAutoFit/>
          </a:bodyPr>
          <a:lstStyle/>
          <a:p>
            <a:pPr algn="just"/>
            <a:r>
              <a:rPr lang="pt-BR" sz="2200" b="1" dirty="0">
                <a:latin typeface="Georgia" pitchFamily="18" charset="0"/>
              </a:rPr>
              <a:t>Art. 48 - </a:t>
            </a:r>
            <a:r>
              <a:rPr lang="pt-BR" sz="2200" dirty="0">
                <a:latin typeface="Georgia" pitchFamily="18" charset="0"/>
              </a:rPr>
              <a:t>São instrumentos de transparência da gestão fiscal, aos quais será dada ampla divulgação, inclusive em meios eletrônicos de acesso público: os planos, </a:t>
            </a:r>
            <a:r>
              <a:rPr lang="pt-BR" sz="2200" b="1" dirty="0">
                <a:latin typeface="Georgia" pitchFamily="18" charset="0"/>
              </a:rPr>
              <a:t>orçamentos</a:t>
            </a:r>
            <a:r>
              <a:rPr lang="pt-BR" sz="2200" dirty="0">
                <a:latin typeface="Georgia" pitchFamily="18" charset="0"/>
              </a:rPr>
              <a:t> e leis de diretrizes orçamentárias; as prestações de contas e o respectivo parecer prévio; o Relatório Resumido da Execução Orçamentária e o Relatório de Gestão Fiscal; e as versões simplificadas desses documentos.</a:t>
            </a:r>
          </a:p>
          <a:p>
            <a:pPr algn="just"/>
            <a:r>
              <a:rPr lang="pt-BR" sz="2200" dirty="0">
                <a:latin typeface="Georgia" pitchFamily="18" charset="0"/>
              </a:rPr>
              <a:t>I –incentivo à participação popular e realização de audiências públicas, durante os processos de elaboração e discussão dos planos, lei de diretrizes orçamentárias e  orçamentos;</a:t>
            </a:r>
          </a:p>
        </p:txBody>
      </p:sp>
    </p:spTree>
    <p:extLst>
      <p:ext uri="{BB962C8B-B14F-4D97-AF65-F5344CB8AC3E}">
        <p14:creationId xmlns:p14="http://schemas.microsoft.com/office/powerpoint/2010/main" val="1625532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txBox="1">
            <a:spLocks/>
          </p:cNvSpPr>
          <p:nvPr/>
        </p:nvSpPr>
        <p:spPr>
          <a:xfrm>
            <a:off x="23813" y="1340768"/>
            <a:ext cx="9144000" cy="1885132"/>
          </a:xfrm>
          <a:prstGeom prst="rect">
            <a:avLst/>
          </a:prstGeom>
        </p:spPr>
        <p:txBody>
          <a:bodyPr rtlCol="0">
            <a:normAutofit/>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pt-BR" sz="2400" dirty="0">
                <a:solidFill>
                  <a:srgbClr val="0E2BBE"/>
                </a:solidFill>
                <a:effectLst/>
                <a:latin typeface="Georgia" pitchFamily="18" charset="0"/>
                <a:cs typeface="Times New Roman" pitchFamily="18" charset="0"/>
              </a:rPr>
              <a:t>AMPARO LEGAL PARA ELABORAÇÃO DA LOA</a:t>
            </a:r>
            <a:br>
              <a:rPr lang="pt-BR" sz="2400" dirty="0">
                <a:solidFill>
                  <a:srgbClr val="0E2BBE"/>
                </a:solidFill>
                <a:effectLst/>
                <a:latin typeface="Georgia" pitchFamily="18" charset="0"/>
                <a:cs typeface="Times New Roman" pitchFamily="18" charset="0"/>
              </a:rPr>
            </a:br>
            <a:r>
              <a:rPr lang="pt-BR" sz="2400" dirty="0">
                <a:solidFill>
                  <a:srgbClr val="0E2BBE"/>
                </a:solidFill>
                <a:effectLst/>
                <a:latin typeface="Georgia" pitchFamily="18" charset="0"/>
                <a:cs typeface="Times New Roman" pitchFamily="18" charset="0"/>
              </a:rPr>
              <a:t>AUDIÊNCIA PÚBLICA</a:t>
            </a:r>
            <a:br>
              <a:rPr lang="pt-BR" sz="2400" dirty="0">
                <a:solidFill>
                  <a:srgbClr val="0E2BBE"/>
                </a:solidFill>
                <a:effectLst/>
                <a:latin typeface="Georgia" pitchFamily="18" charset="0"/>
                <a:cs typeface="Times New Roman" pitchFamily="18" charset="0"/>
              </a:rPr>
            </a:br>
            <a:br>
              <a:rPr lang="pt-BR" sz="2400" dirty="0">
                <a:solidFill>
                  <a:srgbClr val="0E2BBE"/>
                </a:solidFill>
                <a:effectLst/>
                <a:latin typeface="Georgia" pitchFamily="18" charset="0"/>
                <a:cs typeface="Times New Roman" pitchFamily="18" charset="0"/>
              </a:rPr>
            </a:br>
            <a:r>
              <a:rPr lang="pt-BR" sz="2400" dirty="0">
                <a:effectLst/>
                <a:latin typeface="Georgia" pitchFamily="18" charset="0"/>
              </a:rPr>
              <a:t>ESTATUTO DAS CIDADES – LEI Nº 10527/2001 </a:t>
            </a:r>
          </a:p>
        </p:txBody>
      </p:sp>
      <p:sp>
        <p:nvSpPr>
          <p:cNvPr id="6" name="CaixaDeTexto 5"/>
          <p:cNvSpPr txBox="1"/>
          <p:nvPr/>
        </p:nvSpPr>
        <p:spPr>
          <a:xfrm>
            <a:off x="491729" y="3501008"/>
            <a:ext cx="8190310" cy="1631216"/>
          </a:xfrm>
          <a:prstGeom prst="rect">
            <a:avLst/>
          </a:prstGeom>
          <a:noFill/>
        </p:spPr>
        <p:txBody>
          <a:bodyPr wrap="square" rtlCol="0">
            <a:spAutoFit/>
          </a:bodyPr>
          <a:lstStyle/>
          <a:p>
            <a:pPr algn="just"/>
            <a:r>
              <a:rPr lang="pt-BR" sz="2000" b="1" dirty="0">
                <a:latin typeface="Georgia" pitchFamily="18" charset="0"/>
              </a:rPr>
              <a:t>Art. 44. </a:t>
            </a:r>
            <a:r>
              <a:rPr lang="pt-BR" sz="2000" dirty="0">
                <a:latin typeface="Georgia" pitchFamily="18" charset="0"/>
              </a:rPr>
              <a:t>No âmbito municipal, a gestão orçamentária participativa de que trata a alínea f do inciso III do art. 4</a:t>
            </a:r>
            <a:r>
              <a:rPr lang="pt-BR" sz="2000" u="sng" baseline="30000" dirty="0">
                <a:latin typeface="Georgia" pitchFamily="18" charset="0"/>
              </a:rPr>
              <a:t>o</a:t>
            </a:r>
            <a:r>
              <a:rPr lang="pt-BR" sz="2000" baseline="30000" dirty="0">
                <a:latin typeface="Georgia" pitchFamily="18" charset="0"/>
              </a:rPr>
              <a:t> </a:t>
            </a:r>
            <a:r>
              <a:rPr lang="pt-BR" sz="2000" dirty="0">
                <a:latin typeface="Georgia" pitchFamily="18" charset="0"/>
              </a:rPr>
              <a:t>desta Lei incluirá a realização de debates, audiências e consultas públicas sobre as propostas do plano plurianual, da lei de diretrizes orçamentárias e do </a:t>
            </a:r>
            <a:r>
              <a:rPr lang="pt-BR" sz="2000" b="1" dirty="0">
                <a:latin typeface="Georgia" pitchFamily="18" charset="0"/>
              </a:rPr>
              <a:t>orçamento anual</a:t>
            </a:r>
            <a:r>
              <a:rPr lang="pt-BR" sz="2000" dirty="0">
                <a:latin typeface="Georgia" pitchFamily="18" charset="0"/>
              </a:rPr>
              <a:t>, como condição obrigatória para sua aprovação pela Câmara Municipal.</a:t>
            </a:r>
            <a:endParaRPr lang="pt-BR" sz="2000" dirty="0"/>
          </a:p>
        </p:txBody>
      </p:sp>
    </p:spTree>
    <p:extLst>
      <p:ext uri="{BB962C8B-B14F-4D97-AF65-F5344CB8AC3E}">
        <p14:creationId xmlns:p14="http://schemas.microsoft.com/office/powerpoint/2010/main" val="2012388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3"/>
          <p:cNvSpPr txBox="1">
            <a:spLocks noChangeArrowheads="1"/>
          </p:cNvSpPr>
          <p:nvPr/>
        </p:nvSpPr>
        <p:spPr bwMode="auto">
          <a:xfrm>
            <a:off x="36004" y="1412776"/>
            <a:ext cx="9144000" cy="1569660"/>
          </a:xfrm>
          <a:prstGeom prst="rect">
            <a:avLst/>
          </a:prstGeom>
          <a:noFill/>
          <a:ln>
            <a:noFill/>
          </a:ln>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pt-BR" sz="2400" b="1" dirty="0">
                <a:solidFill>
                  <a:srgbClr val="0E2BBE"/>
                </a:solidFill>
                <a:latin typeface="Georgia" pitchFamily="18" charset="0"/>
                <a:cs typeface="Times New Roman" pitchFamily="18" charset="0"/>
              </a:rPr>
              <a:t>AMPARO LEGAL PARA ELABORAÇÃO DA LOA</a:t>
            </a:r>
          </a:p>
          <a:p>
            <a:pPr algn="ctr"/>
            <a:r>
              <a:rPr lang="pt-BR" sz="2400" b="1" dirty="0">
                <a:solidFill>
                  <a:srgbClr val="0E2BBE"/>
                </a:solidFill>
                <a:latin typeface="Georgia" pitchFamily="18" charset="0"/>
                <a:cs typeface="Times New Roman" pitchFamily="18" charset="0"/>
              </a:rPr>
              <a:t>PPA/LDO/LOA</a:t>
            </a:r>
          </a:p>
          <a:p>
            <a:pPr algn="ctr"/>
            <a:endParaRPr lang="pt-BR" sz="2400" b="1" dirty="0">
              <a:latin typeface="Georgia" pitchFamily="18" charset="0"/>
            </a:endParaRPr>
          </a:p>
          <a:p>
            <a:pPr algn="ctr"/>
            <a:r>
              <a:rPr lang="pt-BR" sz="2400" b="1" dirty="0">
                <a:latin typeface="Georgia" pitchFamily="18" charset="0"/>
              </a:rPr>
              <a:t>CONSTITUIÇÃO DA REPÚBLICA </a:t>
            </a:r>
          </a:p>
        </p:txBody>
      </p:sp>
      <p:sp>
        <p:nvSpPr>
          <p:cNvPr id="4" name="CaixaDeTexto 3"/>
          <p:cNvSpPr txBox="1"/>
          <p:nvPr/>
        </p:nvSpPr>
        <p:spPr>
          <a:xfrm>
            <a:off x="491729" y="3284984"/>
            <a:ext cx="8190310" cy="1600438"/>
          </a:xfrm>
          <a:prstGeom prst="rect">
            <a:avLst/>
          </a:prstGeom>
          <a:noFill/>
        </p:spPr>
        <p:txBody>
          <a:bodyPr wrap="square" rtlCol="0">
            <a:spAutoFit/>
          </a:bodyPr>
          <a:lstStyle/>
          <a:p>
            <a:r>
              <a:rPr lang="pt-BR" sz="2000" b="1" dirty="0">
                <a:latin typeface="Georgia" pitchFamily="18" charset="0"/>
              </a:rPr>
              <a:t>Art. 165 - </a:t>
            </a:r>
            <a:r>
              <a:rPr lang="pt-BR" sz="2000" dirty="0">
                <a:latin typeface="Georgia" pitchFamily="18" charset="0"/>
              </a:rPr>
              <a:t>Leis de iniciativa do Poder Executivo estabelecerão:</a:t>
            </a:r>
          </a:p>
          <a:p>
            <a:r>
              <a:rPr lang="pt-BR" sz="2000" dirty="0">
                <a:latin typeface="Georgia" pitchFamily="18" charset="0"/>
              </a:rPr>
              <a:t> </a:t>
            </a:r>
            <a:r>
              <a:rPr lang="pt-BR" sz="2000" b="1" dirty="0">
                <a:latin typeface="Georgia" pitchFamily="18" charset="0"/>
              </a:rPr>
              <a:t>I</a:t>
            </a:r>
            <a:r>
              <a:rPr lang="pt-BR" sz="2000" dirty="0">
                <a:latin typeface="Georgia" pitchFamily="18" charset="0"/>
              </a:rPr>
              <a:t> – o Plano Plurianual; </a:t>
            </a:r>
          </a:p>
          <a:p>
            <a:r>
              <a:rPr lang="pt-BR" sz="2000" b="1" dirty="0">
                <a:latin typeface="Georgia" pitchFamily="18" charset="0"/>
              </a:rPr>
              <a:t>II</a:t>
            </a:r>
            <a:r>
              <a:rPr lang="pt-BR" sz="2000" dirty="0">
                <a:latin typeface="Georgia" pitchFamily="18" charset="0"/>
              </a:rPr>
              <a:t> – as Diretrizes Orçamentárias; </a:t>
            </a:r>
          </a:p>
          <a:p>
            <a:r>
              <a:rPr lang="pt-BR" sz="2000" b="1" dirty="0">
                <a:latin typeface="Georgia" pitchFamily="18" charset="0"/>
              </a:rPr>
              <a:t>III</a:t>
            </a:r>
            <a:r>
              <a:rPr lang="pt-BR" sz="2000" dirty="0">
                <a:latin typeface="Georgia" pitchFamily="18" charset="0"/>
              </a:rPr>
              <a:t> – </a:t>
            </a:r>
            <a:r>
              <a:rPr lang="pt-BR" sz="2000" b="1" dirty="0">
                <a:latin typeface="Georgia" pitchFamily="18" charset="0"/>
              </a:rPr>
              <a:t>os Orçamentos Anuais. </a:t>
            </a:r>
          </a:p>
          <a:p>
            <a:endParaRPr lang="pt-BR" dirty="0"/>
          </a:p>
        </p:txBody>
      </p:sp>
    </p:spTree>
    <p:extLst>
      <p:ext uri="{BB962C8B-B14F-4D97-AF65-F5344CB8AC3E}">
        <p14:creationId xmlns:p14="http://schemas.microsoft.com/office/powerpoint/2010/main" val="3601501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2"/>
          <p:cNvSpPr txBox="1">
            <a:spLocks noChangeArrowheads="1"/>
          </p:cNvSpPr>
          <p:nvPr/>
        </p:nvSpPr>
        <p:spPr bwMode="auto">
          <a:xfrm>
            <a:off x="1881188" y="188640"/>
            <a:ext cx="5643562" cy="400050"/>
          </a:xfrm>
          <a:prstGeom prst="rect">
            <a:avLst/>
          </a:prstGeom>
          <a:solidFill>
            <a:schemeClr val="bg1"/>
          </a:solidFill>
          <a:ln w="9525">
            <a:noFill/>
            <a:miter lim="800000"/>
            <a:headEnd/>
            <a:tailEnd/>
          </a:ln>
          <a:effectLst/>
        </p:spPr>
        <p:txBody>
          <a:bodyPr>
            <a:spAutoFit/>
          </a:bodyPr>
          <a:lstStyle/>
          <a:p>
            <a:pPr algn="ctr" eaLnBrk="1" hangingPunct="1">
              <a:defRPr/>
            </a:pPr>
            <a:r>
              <a:rPr lang="pt-BR" b="1" dirty="0">
                <a:solidFill>
                  <a:srgbClr val="0E2BBE"/>
                </a:solidFill>
                <a:effectLst>
                  <a:outerShdw blurRad="38100" dist="38100" dir="2700000" algn="tl">
                    <a:srgbClr val="C0C0C0"/>
                  </a:outerShdw>
                </a:effectLst>
                <a:latin typeface="Arial Black" pitchFamily="34" charset="0"/>
              </a:rPr>
              <a:t>INSTRUMENTOS DE PLANEJAMENTO</a:t>
            </a:r>
          </a:p>
        </p:txBody>
      </p:sp>
      <p:sp>
        <p:nvSpPr>
          <p:cNvPr id="6" name="AutoShape 3"/>
          <p:cNvSpPr>
            <a:spLocks noChangeArrowheads="1"/>
          </p:cNvSpPr>
          <p:nvPr/>
        </p:nvSpPr>
        <p:spPr bwMode="auto">
          <a:xfrm>
            <a:off x="467544" y="757238"/>
            <a:ext cx="8186700" cy="1591642"/>
          </a:xfrm>
          <a:prstGeom prst="downArrowCallout">
            <a:avLst>
              <a:gd name="adj1" fmla="val 8874"/>
              <a:gd name="adj2" fmla="val 86482"/>
              <a:gd name="adj3" fmla="val 25000"/>
              <a:gd name="adj4" fmla="val 64977"/>
            </a:avLst>
          </a:prstGeom>
          <a:solidFill>
            <a:schemeClr val="accent3">
              <a:lumMod val="20000"/>
              <a:lumOff val="80000"/>
            </a:schemeClr>
          </a:solidFill>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eaLnBrk="1" hangingPunct="1">
              <a:defRPr/>
            </a:pPr>
            <a:endParaRPr lang="pt-BR" b="1" dirty="0">
              <a:solidFill>
                <a:srgbClr val="0E2BBE"/>
              </a:solidFill>
              <a:latin typeface="Arial Rounded MT Bold" pitchFamily="34" charset="0"/>
            </a:endParaRPr>
          </a:p>
        </p:txBody>
      </p:sp>
      <p:sp>
        <p:nvSpPr>
          <p:cNvPr id="7" name="AutoShape 4"/>
          <p:cNvSpPr>
            <a:spLocks noChangeArrowheads="1"/>
          </p:cNvSpPr>
          <p:nvPr/>
        </p:nvSpPr>
        <p:spPr bwMode="auto">
          <a:xfrm>
            <a:off x="467544" y="2430264"/>
            <a:ext cx="8186700" cy="1646808"/>
          </a:xfrm>
          <a:prstGeom prst="downArrowCallout">
            <a:avLst>
              <a:gd name="adj1" fmla="val 11362"/>
              <a:gd name="adj2" fmla="val 82474"/>
              <a:gd name="adj3" fmla="val 25000"/>
              <a:gd name="adj4" fmla="val 64977"/>
            </a:avLst>
          </a:prstGeom>
          <a:solidFill>
            <a:schemeClr val="accent1">
              <a:lumMod val="40000"/>
              <a:lumOff val="60000"/>
            </a:schemeClr>
          </a:solidFill>
          <a:ln>
            <a:headEnd/>
            <a:tailEnd/>
          </a:ln>
        </p:spPr>
        <p:style>
          <a:lnRef idx="1">
            <a:schemeClr val="accent6"/>
          </a:lnRef>
          <a:fillRef idx="2">
            <a:schemeClr val="accent6"/>
          </a:fillRef>
          <a:effectRef idx="1">
            <a:schemeClr val="accent6"/>
          </a:effectRef>
          <a:fontRef idx="minor">
            <a:schemeClr val="dk1"/>
          </a:fontRef>
        </p:style>
        <p:txBody>
          <a:bodyPr wrap="none" anchor="ctr"/>
          <a:lstStyle/>
          <a:p>
            <a:pPr algn="ctr" eaLnBrk="1" hangingPunct="1">
              <a:defRPr/>
            </a:pPr>
            <a:endParaRPr lang="pt-BR" b="1" i="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Rounded MT Bold" pitchFamily="34" charset="0"/>
            </a:endParaRPr>
          </a:p>
        </p:txBody>
      </p:sp>
      <p:sp>
        <p:nvSpPr>
          <p:cNvPr id="8" name="AutoShape 5"/>
          <p:cNvSpPr>
            <a:spLocks noChangeArrowheads="1"/>
          </p:cNvSpPr>
          <p:nvPr/>
        </p:nvSpPr>
        <p:spPr bwMode="auto">
          <a:xfrm>
            <a:off x="467544" y="4148832"/>
            <a:ext cx="8186700" cy="1800448"/>
          </a:xfrm>
          <a:prstGeom prst="downArrowCallout">
            <a:avLst>
              <a:gd name="adj1" fmla="val 10692"/>
              <a:gd name="adj2" fmla="val 48166"/>
              <a:gd name="adj3" fmla="val 25000"/>
              <a:gd name="adj4" fmla="val 64977"/>
            </a:avLst>
          </a:prstGeom>
          <a:solidFill>
            <a:srgbClr val="CCFFCC"/>
          </a:solidFill>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lgn="ctr" eaLnBrk="1" hangingPunct="1">
              <a:defRPr/>
            </a:pPr>
            <a:endParaRPr lang="pt-BR" b="1" dirty="0">
              <a:solidFill>
                <a:srgbClr val="0E2BBE"/>
              </a:solidFill>
              <a:latin typeface="Arial Rounded MT Bold" pitchFamily="34" charset="0"/>
            </a:endParaRPr>
          </a:p>
        </p:txBody>
      </p:sp>
      <p:sp>
        <p:nvSpPr>
          <p:cNvPr id="2" name="Espaço Reservado para Texto 1"/>
          <p:cNvSpPr>
            <a:spLocks noGrp="1"/>
          </p:cNvSpPr>
          <p:nvPr>
            <p:ph type="body" sz="half" idx="1"/>
          </p:nvPr>
        </p:nvSpPr>
        <p:spPr>
          <a:xfrm>
            <a:off x="107504" y="5862315"/>
            <a:ext cx="8856984" cy="591021"/>
          </a:xfrm>
        </p:spPr>
        <p:txBody>
          <a:bodyPr/>
          <a:lstStyle/>
          <a:p>
            <a:pPr marL="0" indent="0" algn="ctr" eaLnBrk="1" hangingPunct="1">
              <a:buNone/>
              <a:defRPr/>
            </a:pPr>
            <a:r>
              <a:rPr lang="pt-BR" sz="2800" b="1" dirty="0">
                <a:latin typeface="Arial Black" pitchFamily="34" charset="0"/>
              </a:rPr>
              <a:t>Políticas públicas e programas de governo</a:t>
            </a:r>
          </a:p>
        </p:txBody>
      </p:sp>
      <p:sp>
        <p:nvSpPr>
          <p:cNvPr id="3" name="CaixaDeTexto 2"/>
          <p:cNvSpPr txBox="1"/>
          <p:nvPr/>
        </p:nvSpPr>
        <p:spPr>
          <a:xfrm>
            <a:off x="323526" y="920914"/>
            <a:ext cx="4572509" cy="646331"/>
          </a:xfrm>
          <a:prstGeom prst="rect">
            <a:avLst/>
          </a:prstGeom>
          <a:noFill/>
        </p:spPr>
        <p:txBody>
          <a:bodyPr wrap="square" rtlCol="0">
            <a:spAutoFit/>
          </a:bodyPr>
          <a:lstStyle/>
          <a:p>
            <a:pPr algn="ctr" eaLnBrk="1" hangingPunct="1">
              <a:defRPr/>
            </a:pPr>
            <a:r>
              <a:rPr lang="pt-BR" b="1" i="1" dirty="0">
                <a:effectLst>
                  <a:outerShdw blurRad="38100" dist="38100" dir="2700000" algn="tl">
                    <a:srgbClr val="FFFFFF"/>
                  </a:outerShdw>
                </a:effectLst>
                <a:latin typeface="Arial Rounded MT Bold" pitchFamily="34" charset="0"/>
              </a:rPr>
              <a:t>PLANO PLURIANUAL - </a:t>
            </a:r>
            <a:r>
              <a:rPr lang="pt-BR" b="1" i="1" dirty="0">
                <a:solidFill>
                  <a:srgbClr val="0E2BBE"/>
                </a:solidFill>
                <a:effectLst>
                  <a:outerShdw blurRad="38100" dist="38100" dir="2700000" algn="tl">
                    <a:srgbClr val="FFFFFF"/>
                  </a:outerShdw>
                </a:effectLst>
                <a:latin typeface="Arial Rounded MT Bold" pitchFamily="34" charset="0"/>
              </a:rPr>
              <a:t>PPA</a:t>
            </a:r>
            <a:r>
              <a:rPr lang="pt-BR" b="1" i="1" dirty="0">
                <a:effectLst>
                  <a:outerShdw blurRad="38100" dist="38100" dir="2700000" algn="tl">
                    <a:srgbClr val="FFFFFF"/>
                  </a:outerShdw>
                </a:effectLst>
                <a:latin typeface="Arial Rounded MT Bold" pitchFamily="34" charset="0"/>
              </a:rPr>
              <a:t> </a:t>
            </a:r>
          </a:p>
          <a:p>
            <a:pPr algn="ctr" eaLnBrk="1" hangingPunct="1">
              <a:defRPr/>
            </a:pPr>
            <a:r>
              <a:rPr lang="pt-BR" b="1" i="1" dirty="0">
                <a:effectLst>
                  <a:outerShdw blurRad="38100" dist="38100" dir="2700000" algn="tl">
                    <a:srgbClr val="FFFFFF"/>
                  </a:outerShdw>
                </a:effectLst>
                <a:latin typeface="Arial Rounded MT Bold" pitchFamily="34" charset="0"/>
              </a:rPr>
              <a:t>04 ANOS – 2026 A 2029</a:t>
            </a:r>
            <a:endParaRPr lang="pt-BR" b="1" dirty="0">
              <a:solidFill>
                <a:srgbClr val="0E2BBE"/>
              </a:solidFill>
              <a:latin typeface="Arial Rounded MT Bold" pitchFamily="34" charset="0"/>
            </a:endParaRPr>
          </a:p>
        </p:txBody>
      </p:sp>
      <p:sp>
        <p:nvSpPr>
          <p:cNvPr id="11" name="CaixaDeTexto 10"/>
          <p:cNvSpPr txBox="1"/>
          <p:nvPr/>
        </p:nvSpPr>
        <p:spPr>
          <a:xfrm>
            <a:off x="5773924" y="845173"/>
            <a:ext cx="2880320" cy="646331"/>
          </a:xfrm>
          <a:prstGeom prst="rect">
            <a:avLst/>
          </a:prstGeom>
          <a:noFill/>
        </p:spPr>
        <p:txBody>
          <a:bodyPr wrap="square" rtlCol="0">
            <a:spAutoFit/>
          </a:bodyPr>
          <a:lstStyle/>
          <a:p>
            <a:pPr algn="ctr" eaLnBrk="1" hangingPunct="1">
              <a:defRPr/>
            </a:pPr>
            <a:r>
              <a:rPr lang="pt-BR" b="1" dirty="0">
                <a:solidFill>
                  <a:srgbClr val="0E2BBE"/>
                </a:solidFill>
                <a:latin typeface="Arial Rounded MT Bold" pitchFamily="34" charset="0"/>
              </a:rPr>
              <a:t>Planejar</a:t>
            </a:r>
          </a:p>
          <a:p>
            <a:pPr algn="ctr" eaLnBrk="1" hangingPunct="1">
              <a:defRPr/>
            </a:pPr>
            <a:r>
              <a:rPr lang="pt-BR" b="1" dirty="0">
                <a:solidFill>
                  <a:srgbClr val="0E2BBE"/>
                </a:solidFill>
                <a:latin typeface="Arial Rounded MT Bold" pitchFamily="34" charset="0"/>
              </a:rPr>
              <a:t>Prazo: 31/08/2025</a:t>
            </a:r>
          </a:p>
        </p:txBody>
      </p:sp>
      <p:sp>
        <p:nvSpPr>
          <p:cNvPr id="5" name="Seta para a direita 4"/>
          <p:cNvSpPr/>
          <p:nvPr/>
        </p:nvSpPr>
        <p:spPr>
          <a:xfrm>
            <a:off x="4896036" y="920914"/>
            <a:ext cx="1044116" cy="632145"/>
          </a:xfrm>
          <a:prstGeom prst="rightArrow">
            <a:avLst/>
          </a:prstGeom>
          <a:solidFill>
            <a:srgbClr val="0E2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4" name="CaixaDeTexto 13"/>
          <p:cNvSpPr txBox="1"/>
          <p:nvPr/>
        </p:nvSpPr>
        <p:spPr>
          <a:xfrm>
            <a:off x="323527" y="2485123"/>
            <a:ext cx="4572509" cy="923330"/>
          </a:xfrm>
          <a:prstGeom prst="rect">
            <a:avLst/>
          </a:prstGeom>
          <a:noFill/>
        </p:spPr>
        <p:txBody>
          <a:bodyPr wrap="square" rtlCol="0">
            <a:spAutoFit/>
          </a:bodyPr>
          <a:lstStyle/>
          <a:p>
            <a:pPr algn="ctr" eaLnBrk="1" hangingPunct="1">
              <a:defRPr/>
            </a:pPr>
            <a:r>
              <a:rPr lang="pt-BR" b="1" i="1" dirty="0">
                <a:effectLst>
                  <a:outerShdw blurRad="38100" dist="38100" dir="2700000" algn="tl">
                    <a:srgbClr val="FFFFFF"/>
                  </a:outerShdw>
                </a:effectLst>
                <a:latin typeface="Arial Rounded MT Bold" pitchFamily="34" charset="0"/>
              </a:rPr>
              <a:t>LEI DE DIRETRIZES ORÇAMENTÁRIAS – </a:t>
            </a:r>
            <a:r>
              <a:rPr lang="pt-BR" b="1" i="1" dirty="0">
                <a:solidFill>
                  <a:srgbClr val="0E2BBE"/>
                </a:solidFill>
                <a:effectLst>
                  <a:outerShdw blurRad="38100" dist="38100" dir="2700000" algn="tl">
                    <a:srgbClr val="FFFFFF"/>
                  </a:outerShdw>
                </a:effectLst>
                <a:latin typeface="Arial Rounded MT Bold" pitchFamily="34" charset="0"/>
              </a:rPr>
              <a:t>LDO</a:t>
            </a:r>
          </a:p>
          <a:p>
            <a:pPr algn="ctr" eaLnBrk="1" hangingPunct="1">
              <a:defRPr/>
            </a:pPr>
            <a:r>
              <a:rPr lang="pt-BR" b="1" i="1" dirty="0">
                <a:effectLst>
                  <a:outerShdw blurRad="38100" dist="38100" dir="2700000" algn="tl">
                    <a:srgbClr val="FFFFFF"/>
                  </a:outerShdw>
                </a:effectLst>
                <a:latin typeface="Arial Rounded MT Bold" pitchFamily="34" charset="0"/>
              </a:rPr>
              <a:t>ANUAL – 2027</a:t>
            </a:r>
          </a:p>
        </p:txBody>
      </p:sp>
      <p:sp>
        <p:nvSpPr>
          <p:cNvPr id="15" name="CaixaDeTexto 14"/>
          <p:cNvSpPr txBox="1"/>
          <p:nvPr/>
        </p:nvSpPr>
        <p:spPr>
          <a:xfrm>
            <a:off x="5773924" y="2649106"/>
            <a:ext cx="2880320" cy="646331"/>
          </a:xfrm>
          <a:prstGeom prst="rect">
            <a:avLst/>
          </a:prstGeom>
          <a:noFill/>
        </p:spPr>
        <p:txBody>
          <a:bodyPr wrap="square" rtlCol="0">
            <a:spAutoFit/>
          </a:bodyPr>
          <a:lstStyle/>
          <a:p>
            <a:pPr algn="ctr" eaLnBrk="1" hangingPunct="1">
              <a:defRPr/>
            </a:pPr>
            <a:r>
              <a:rPr lang="pt-BR" b="1" dirty="0">
                <a:solidFill>
                  <a:srgbClr val="0E2BBE"/>
                </a:solidFill>
                <a:latin typeface="Arial Rounded MT Bold" pitchFamily="34" charset="0"/>
              </a:rPr>
              <a:t>Orientar/Direcionar</a:t>
            </a:r>
          </a:p>
          <a:p>
            <a:pPr algn="ctr" eaLnBrk="1" hangingPunct="1">
              <a:defRPr/>
            </a:pPr>
            <a:r>
              <a:rPr lang="pt-BR" b="1" dirty="0">
                <a:solidFill>
                  <a:srgbClr val="0E2BBE"/>
                </a:solidFill>
                <a:latin typeface="Arial Rounded MT Bold" pitchFamily="34" charset="0"/>
              </a:rPr>
              <a:t>Prazo: 15/04/2026</a:t>
            </a:r>
            <a:endParaRPr lang="pt-BR" b="1" i="1" dirty="0">
              <a:effectLst>
                <a:outerShdw blurRad="38100" dist="38100" dir="2700000" algn="tl">
                  <a:srgbClr val="FFFFFF"/>
                </a:outerShdw>
              </a:effectLst>
              <a:latin typeface="Arial Rounded MT Bold" pitchFamily="34" charset="0"/>
            </a:endParaRPr>
          </a:p>
        </p:txBody>
      </p:sp>
      <p:sp>
        <p:nvSpPr>
          <p:cNvPr id="16" name="Seta para a direita 15"/>
          <p:cNvSpPr/>
          <p:nvPr/>
        </p:nvSpPr>
        <p:spPr>
          <a:xfrm>
            <a:off x="4896036" y="2724847"/>
            <a:ext cx="1044116" cy="632145"/>
          </a:xfrm>
          <a:prstGeom prst="rightArrow">
            <a:avLst/>
          </a:prstGeom>
          <a:solidFill>
            <a:srgbClr val="0E2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7" name="CaixaDeTexto 16"/>
          <p:cNvSpPr txBox="1"/>
          <p:nvPr/>
        </p:nvSpPr>
        <p:spPr>
          <a:xfrm>
            <a:off x="323529" y="4365104"/>
            <a:ext cx="4572507" cy="646331"/>
          </a:xfrm>
          <a:prstGeom prst="rect">
            <a:avLst/>
          </a:prstGeom>
          <a:noFill/>
        </p:spPr>
        <p:txBody>
          <a:bodyPr wrap="square" rtlCol="0">
            <a:spAutoFit/>
          </a:bodyPr>
          <a:lstStyle/>
          <a:p>
            <a:pPr algn="ctr" eaLnBrk="1" hangingPunct="1">
              <a:defRPr/>
            </a:pPr>
            <a:r>
              <a:rPr lang="pt-BR" b="1" i="1" dirty="0">
                <a:effectLst>
                  <a:outerShdw blurRad="38100" dist="38100" dir="2700000" algn="tl">
                    <a:srgbClr val="FFFFFF"/>
                  </a:outerShdw>
                </a:effectLst>
                <a:latin typeface="Arial Rounded MT Bold" pitchFamily="34" charset="0"/>
              </a:rPr>
              <a:t>LEI ORÇAMENTÁRIA ANUAL – </a:t>
            </a:r>
            <a:r>
              <a:rPr lang="pt-BR" b="1" i="1" dirty="0">
                <a:solidFill>
                  <a:srgbClr val="0E2BBE"/>
                </a:solidFill>
                <a:effectLst>
                  <a:outerShdw blurRad="38100" dist="38100" dir="2700000" algn="tl">
                    <a:srgbClr val="FFFFFF"/>
                  </a:outerShdw>
                </a:effectLst>
                <a:latin typeface="Arial Rounded MT Bold" pitchFamily="34" charset="0"/>
              </a:rPr>
              <a:t>LOA</a:t>
            </a:r>
          </a:p>
          <a:p>
            <a:pPr algn="ctr" eaLnBrk="1" hangingPunct="1">
              <a:defRPr/>
            </a:pPr>
            <a:r>
              <a:rPr lang="pt-BR" b="1" i="1" dirty="0">
                <a:effectLst>
                  <a:outerShdw blurRad="38100" dist="38100" dir="2700000" algn="tl">
                    <a:srgbClr val="FFFFFF"/>
                  </a:outerShdw>
                </a:effectLst>
                <a:latin typeface="Arial Rounded MT Bold" pitchFamily="34" charset="0"/>
              </a:rPr>
              <a:t>ANUAL – 2027</a:t>
            </a:r>
          </a:p>
        </p:txBody>
      </p:sp>
      <p:sp>
        <p:nvSpPr>
          <p:cNvPr id="18" name="CaixaDeTexto 17"/>
          <p:cNvSpPr txBox="1"/>
          <p:nvPr/>
        </p:nvSpPr>
        <p:spPr>
          <a:xfrm>
            <a:off x="5868145" y="4449528"/>
            <a:ext cx="2880320" cy="646331"/>
          </a:xfrm>
          <a:prstGeom prst="rect">
            <a:avLst/>
          </a:prstGeom>
          <a:noFill/>
        </p:spPr>
        <p:txBody>
          <a:bodyPr wrap="square" rtlCol="0">
            <a:spAutoFit/>
          </a:bodyPr>
          <a:lstStyle/>
          <a:p>
            <a:pPr algn="ctr" eaLnBrk="1" hangingPunct="1">
              <a:defRPr/>
            </a:pPr>
            <a:r>
              <a:rPr lang="pt-BR" b="1" dirty="0">
                <a:solidFill>
                  <a:srgbClr val="0E2BBE"/>
                </a:solidFill>
                <a:latin typeface="Arial Rounded MT Bold" pitchFamily="34" charset="0"/>
              </a:rPr>
              <a:t>Executar</a:t>
            </a:r>
          </a:p>
          <a:p>
            <a:pPr algn="ctr" eaLnBrk="1" hangingPunct="1">
              <a:defRPr/>
            </a:pPr>
            <a:r>
              <a:rPr lang="pt-BR" b="1" dirty="0">
                <a:solidFill>
                  <a:srgbClr val="0E2BBE"/>
                </a:solidFill>
                <a:latin typeface="Arial Rounded MT Bold" pitchFamily="34" charset="0"/>
              </a:rPr>
              <a:t>Prazo: 31/08/2026</a:t>
            </a:r>
          </a:p>
        </p:txBody>
      </p:sp>
      <p:sp>
        <p:nvSpPr>
          <p:cNvPr id="19" name="Seta para a direita 18"/>
          <p:cNvSpPr/>
          <p:nvPr/>
        </p:nvSpPr>
        <p:spPr>
          <a:xfrm>
            <a:off x="4896036" y="4525269"/>
            <a:ext cx="1044116" cy="632145"/>
          </a:xfrm>
          <a:prstGeom prst="rightArrow">
            <a:avLst/>
          </a:prstGeom>
          <a:solidFill>
            <a:srgbClr val="0E2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26483852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56" presetClass="entr" presetSubtype="0" fill="hold" grpId="0" nodeType="click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 by="(-#ppt_w*2)" calcmode="lin" valueType="num">
                                      <p:cBhvr rctx="PPT">
                                        <p:cTn id="11" dur="500" autoRev="1" fill="hold">
                                          <p:stCondLst>
                                            <p:cond delay="0"/>
                                          </p:stCondLst>
                                        </p:cTn>
                                        <p:tgtEl>
                                          <p:spTgt spid="6"/>
                                        </p:tgtEl>
                                        <p:attrNameLst>
                                          <p:attrName>ppt_w</p:attrName>
                                        </p:attrNameLst>
                                      </p:cBhvr>
                                    </p:anim>
                                    <p:anim by="(#ppt_w*0.50)" calcmode="lin" valueType="num">
                                      <p:cBhvr>
                                        <p:cTn id="12" dur="500" decel="50000" autoRev="1" fill="hold">
                                          <p:stCondLst>
                                            <p:cond delay="0"/>
                                          </p:stCondLst>
                                        </p:cTn>
                                        <p:tgtEl>
                                          <p:spTgt spid="6"/>
                                        </p:tgtEl>
                                        <p:attrNameLst>
                                          <p:attrName>ppt_x</p:attrName>
                                        </p:attrNameLst>
                                      </p:cBhvr>
                                    </p:anim>
                                    <p:anim from="(-#ppt_h/2)" to="(#ppt_y)" calcmode="lin" valueType="num">
                                      <p:cBhvr>
                                        <p:cTn id="13" dur="1000" fill="hold">
                                          <p:stCondLst>
                                            <p:cond delay="0"/>
                                          </p:stCondLst>
                                        </p:cTn>
                                        <p:tgtEl>
                                          <p:spTgt spid="6"/>
                                        </p:tgtEl>
                                        <p:attrNameLst>
                                          <p:attrName>ppt_y</p:attrName>
                                        </p:attrNameLst>
                                      </p:cBhvr>
                                    </p:anim>
                                    <p:animRot by="21600000">
                                      <p:cBhvr>
                                        <p:cTn id="14" dur="1000" fill="hold">
                                          <p:stCondLst>
                                            <p:cond delay="0"/>
                                          </p:stCondLst>
                                        </p:cTn>
                                        <p:tgtEl>
                                          <p:spTgt spid="6"/>
                                        </p:tgtEl>
                                        <p:attrNameLst>
                                          <p:attrName>r</p:attrName>
                                        </p:attrNameLst>
                                      </p:cBhvr>
                                    </p:animRot>
                                  </p:childTnLst>
                                </p:cTn>
                              </p:par>
                            </p:childTnLst>
                          </p:cTn>
                        </p:par>
                      </p:childTnLst>
                    </p:cTn>
                  </p:par>
                  <p:par>
                    <p:cTn id="15" fill="hold" nodeType="clickPar">
                      <p:stCondLst>
                        <p:cond delay="indefinite"/>
                      </p:stCondLst>
                      <p:childTnLst>
                        <p:par>
                          <p:cTn id="16" fill="hold" nodeType="withGroup">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 by="(-#ppt_w*2)" calcmode="lin" valueType="num">
                                      <p:cBhvr rctx="PPT">
                                        <p:cTn id="19" dur="500" autoRev="1" fill="hold">
                                          <p:stCondLst>
                                            <p:cond delay="0"/>
                                          </p:stCondLst>
                                        </p:cTn>
                                        <p:tgtEl>
                                          <p:spTgt spid="7"/>
                                        </p:tgtEl>
                                        <p:attrNameLst>
                                          <p:attrName>ppt_w</p:attrName>
                                        </p:attrNameLst>
                                      </p:cBhvr>
                                    </p:anim>
                                    <p:anim by="(#ppt_w*0.50)" calcmode="lin" valueType="num">
                                      <p:cBhvr>
                                        <p:cTn id="20" dur="500" decel="50000" autoRev="1" fill="hold">
                                          <p:stCondLst>
                                            <p:cond delay="0"/>
                                          </p:stCondLst>
                                        </p:cTn>
                                        <p:tgtEl>
                                          <p:spTgt spid="7"/>
                                        </p:tgtEl>
                                        <p:attrNameLst>
                                          <p:attrName>ppt_x</p:attrName>
                                        </p:attrNameLst>
                                      </p:cBhvr>
                                    </p:anim>
                                    <p:anim from="(-#ppt_h/2)" to="(#ppt_y)" calcmode="lin" valueType="num">
                                      <p:cBhvr>
                                        <p:cTn id="21" dur="1000" fill="hold">
                                          <p:stCondLst>
                                            <p:cond delay="0"/>
                                          </p:stCondLst>
                                        </p:cTn>
                                        <p:tgtEl>
                                          <p:spTgt spid="7"/>
                                        </p:tgtEl>
                                        <p:attrNameLst>
                                          <p:attrName>ppt_y</p:attrName>
                                        </p:attrNameLst>
                                      </p:cBhvr>
                                    </p:anim>
                                    <p:animRot by="21600000">
                                      <p:cBhvr>
                                        <p:cTn id="22" dur="1000" fill="hold">
                                          <p:stCondLst>
                                            <p:cond delay="0"/>
                                          </p:stCondLst>
                                        </p:cTn>
                                        <p:tgtEl>
                                          <p:spTgt spid="7"/>
                                        </p:tgtEl>
                                        <p:attrNameLst>
                                          <p:attrName>r</p:attrName>
                                        </p:attrNameLst>
                                      </p:cBhvr>
                                    </p:animRot>
                                  </p:childTnLst>
                                </p:cTn>
                              </p:par>
                            </p:childTnLst>
                          </p:cTn>
                        </p:par>
                      </p:childTnLst>
                    </p:cTn>
                  </p:par>
                  <p:par>
                    <p:cTn id="23" fill="hold" nodeType="clickPar">
                      <p:stCondLst>
                        <p:cond delay="indefinite"/>
                      </p:stCondLst>
                      <p:childTnLst>
                        <p:par>
                          <p:cTn id="24" fill="hold" nodeType="withGroup">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 by="(-#ppt_w*2)" calcmode="lin" valueType="num">
                                      <p:cBhvr rctx="PPT">
                                        <p:cTn id="27" dur="500" autoRev="1" fill="hold">
                                          <p:stCondLst>
                                            <p:cond delay="0"/>
                                          </p:stCondLst>
                                        </p:cTn>
                                        <p:tgtEl>
                                          <p:spTgt spid="8"/>
                                        </p:tgtEl>
                                        <p:attrNameLst>
                                          <p:attrName>ppt_w</p:attrName>
                                        </p:attrNameLst>
                                      </p:cBhvr>
                                    </p:anim>
                                    <p:anim by="(#ppt_w*0.50)" calcmode="lin" valueType="num">
                                      <p:cBhvr>
                                        <p:cTn id="28" dur="500" decel="50000" autoRev="1" fill="hold">
                                          <p:stCondLst>
                                            <p:cond delay="0"/>
                                          </p:stCondLst>
                                        </p:cTn>
                                        <p:tgtEl>
                                          <p:spTgt spid="8"/>
                                        </p:tgtEl>
                                        <p:attrNameLst>
                                          <p:attrName>ppt_x</p:attrName>
                                        </p:attrNameLst>
                                      </p:cBhvr>
                                    </p:anim>
                                    <p:anim from="(-#ppt_h/2)" to="(#ppt_y)" calcmode="lin" valueType="num">
                                      <p:cBhvr>
                                        <p:cTn id="29" dur="1000" fill="hold">
                                          <p:stCondLst>
                                            <p:cond delay="0"/>
                                          </p:stCondLst>
                                        </p:cTn>
                                        <p:tgtEl>
                                          <p:spTgt spid="8"/>
                                        </p:tgtEl>
                                        <p:attrNameLst>
                                          <p:attrName>ppt_y</p:attrName>
                                        </p:attrNameLst>
                                      </p:cBhvr>
                                    </p:anim>
                                    <p:animRot by="21600000">
                                      <p:cBhvr>
                                        <p:cTn id="30"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8"/>
          <p:cNvSpPr txBox="1">
            <a:spLocks noChangeArrowheads="1"/>
          </p:cNvSpPr>
          <p:nvPr/>
        </p:nvSpPr>
        <p:spPr>
          <a:xfrm>
            <a:off x="250825" y="1255706"/>
            <a:ext cx="8431213" cy="5169380"/>
          </a:xfrm>
          <a:prstGeom prst="rect">
            <a:avLst/>
          </a:prstGeom>
        </p:spPr>
        <p:txBody>
          <a:bodyPr rtlCol="0">
            <a:normAutofit fontScale="85000" lnSpcReduction="10000"/>
          </a:bodyPr>
          <a:lst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a:lstStyle>
          <a:p>
            <a:pPr marL="274320" indent="-274320" algn="ctr">
              <a:buClr>
                <a:schemeClr val="accent3"/>
              </a:buClr>
              <a:buFontTx/>
              <a:buNone/>
              <a:defRPr/>
            </a:pPr>
            <a:endParaRPr lang="pt-BR" sz="2000" dirty="0">
              <a:solidFill>
                <a:srgbClr val="0E2BBE"/>
              </a:solidFill>
              <a:latin typeface="Arial Black" pitchFamily="34" charset="0"/>
              <a:cs typeface="Times New Roman" pitchFamily="18" charset="0"/>
            </a:endParaRPr>
          </a:p>
          <a:p>
            <a:pPr marL="274320" indent="-274320" algn="ctr">
              <a:buClr>
                <a:schemeClr val="accent3"/>
              </a:buClr>
              <a:buFontTx/>
              <a:buNone/>
              <a:defRPr/>
            </a:pPr>
            <a:r>
              <a:rPr lang="pt-BR" sz="4400" b="1" dirty="0">
                <a:solidFill>
                  <a:schemeClr val="accent4"/>
                </a:solidFill>
                <a:latin typeface="Georgia" pitchFamily="18" charset="0"/>
              </a:rPr>
              <a:t>O QUE É A LOA?</a:t>
            </a:r>
          </a:p>
          <a:p>
            <a:pPr marL="136525" indent="0" algn="ctr">
              <a:buFont typeface="Wingdings 2" pitchFamily="18" charset="2"/>
              <a:buNone/>
              <a:defRPr/>
            </a:pPr>
            <a:endParaRPr lang="pt-BR" b="1" dirty="0">
              <a:latin typeface="Georgia" pitchFamily="18" charset="0"/>
            </a:endParaRPr>
          </a:p>
          <a:p>
            <a:pPr marL="136525" indent="0" algn="ctr">
              <a:buFont typeface="Wingdings 2" pitchFamily="18" charset="2"/>
              <a:buNone/>
              <a:defRPr/>
            </a:pPr>
            <a:r>
              <a:rPr lang="pt-BR" b="1" dirty="0">
                <a:latin typeface="Georgia" pitchFamily="18" charset="0"/>
              </a:rPr>
              <a:t>LEI ORÇAMENTÁRIA ANUAL</a:t>
            </a:r>
          </a:p>
          <a:p>
            <a:pPr marL="136525" indent="0" algn="just">
              <a:spcBef>
                <a:spcPts val="600"/>
              </a:spcBef>
              <a:buFont typeface="Wingdings 2" pitchFamily="18" charset="2"/>
              <a:buNone/>
              <a:defRPr/>
            </a:pPr>
            <a:r>
              <a:rPr lang="pt-BR" dirty="0">
                <a:latin typeface="Georgia" pitchFamily="18" charset="0"/>
                <a:cs typeface="Arial" pitchFamily="34" charset="0"/>
              </a:rPr>
              <a:t>A Lei Orçamentária Anual (LOA) é uma lei elaborada pelo Poder Executivo que estabelece as despesas e as receitas que serão realizadas no próximo ano. Nesta lei, está contido um planejamento de gastos que define as obras e os serviços que são prioritários para o Município, levando em conta os recursos disponíveis. </a:t>
            </a:r>
          </a:p>
          <a:p>
            <a:pPr marL="136525" indent="0" algn="just">
              <a:spcBef>
                <a:spcPts val="600"/>
              </a:spcBef>
              <a:buFont typeface="Wingdings 2" pitchFamily="18" charset="2"/>
              <a:buNone/>
              <a:defRPr/>
            </a:pPr>
            <a:endParaRPr lang="pt-BR" dirty="0">
              <a:latin typeface="Georgia" pitchFamily="18" charset="0"/>
            </a:endParaRPr>
          </a:p>
          <a:p>
            <a:pPr marL="136525" indent="0" algn="ctr">
              <a:buFont typeface="Wingdings 2" pitchFamily="18" charset="2"/>
              <a:buNone/>
              <a:defRPr/>
            </a:pPr>
            <a:r>
              <a:rPr lang="pt-BR" b="1" dirty="0">
                <a:latin typeface="Georgia" pitchFamily="18" charset="0"/>
                <a:cs typeface="Arial" pitchFamily="34" charset="0"/>
              </a:rPr>
              <a:t>Principal função da LOA</a:t>
            </a:r>
          </a:p>
          <a:p>
            <a:pPr marL="136525" indent="0" algn="just">
              <a:buFont typeface="Wingdings 2" pitchFamily="18" charset="2"/>
              <a:buNone/>
              <a:defRPr/>
            </a:pPr>
            <a:r>
              <a:rPr lang="pt-BR" dirty="0"/>
              <a:t>A LOA tem como principais objetivos estimar a receita e fixar a programação das despesas para o exercício financeiro seguinte.</a:t>
            </a:r>
          </a:p>
        </p:txBody>
      </p:sp>
    </p:spTree>
    <p:extLst>
      <p:ext uri="{BB962C8B-B14F-4D97-AF65-F5344CB8AC3E}">
        <p14:creationId xmlns:p14="http://schemas.microsoft.com/office/powerpoint/2010/main" val="1942110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a:xfrm>
            <a:off x="23813" y="1255705"/>
            <a:ext cx="9144000" cy="805142"/>
          </a:xfrm>
          <a:prstGeom prst="rect">
            <a:avLst/>
          </a:prstGeom>
        </p:spPr>
        <p:txBody>
          <a:bodyPr>
            <a:normAutofit/>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pt-BR" dirty="0">
                <a:solidFill>
                  <a:schemeClr val="accent4"/>
                </a:solidFill>
                <a:latin typeface="Georgia" pitchFamily="18" charset="0"/>
              </a:rPr>
              <a:t>O QUE DEVE CONTER A LOA</a:t>
            </a:r>
            <a:endParaRPr lang="pt-BR" altLang="pt-BR" dirty="0">
              <a:solidFill>
                <a:schemeClr val="accent4"/>
              </a:solidFill>
              <a:latin typeface="Georgia" pitchFamily="18" charset="0"/>
            </a:endParaRPr>
          </a:p>
        </p:txBody>
      </p:sp>
      <p:sp>
        <p:nvSpPr>
          <p:cNvPr id="4" name="Espaço Reservado para Conteúdo 1"/>
          <p:cNvSpPr txBox="1">
            <a:spLocks/>
          </p:cNvSpPr>
          <p:nvPr/>
        </p:nvSpPr>
        <p:spPr>
          <a:xfrm>
            <a:off x="457200" y="2204864"/>
            <a:ext cx="8147248" cy="4176464"/>
          </a:xfrm>
          <a:prstGeom prst="rect">
            <a:avLst/>
          </a:prstGeom>
        </p:spPr>
        <p:txBody>
          <a:bodyPr>
            <a:normAutofit fontScale="55000" lnSpcReduction="2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548640" indent="-411480" algn="just">
              <a:buClr>
                <a:schemeClr val="tx1">
                  <a:shade val="95000"/>
                </a:schemeClr>
              </a:buClr>
              <a:buFont typeface="Wingdings 3"/>
              <a:buNone/>
              <a:defRPr/>
            </a:pPr>
            <a:r>
              <a:rPr lang="pt-BR" sz="3700" b="1" dirty="0">
                <a:latin typeface="Georgia" pitchFamily="18" charset="0"/>
              </a:rPr>
              <a:t>Constituição Federal, art. 165, § 5º</a:t>
            </a:r>
          </a:p>
          <a:p>
            <a:pPr marL="137160" indent="0" algn="just">
              <a:buClr>
                <a:schemeClr val="tx1">
                  <a:shade val="95000"/>
                </a:schemeClr>
              </a:buClr>
              <a:buNone/>
              <a:defRPr/>
            </a:pPr>
            <a:r>
              <a:rPr lang="pt-BR" sz="3400" dirty="0">
                <a:latin typeface="Georgia" pitchFamily="18" charset="0"/>
              </a:rPr>
              <a:t>A lei orçamentária da União estima receitas e fixa as despesas para um exercício financeiro. De um lado, permite avaliar as fontes de recursos públicos no universo dos contribuintes e, de outro, quem são os beneficiários desses recursos. Reza o § 5º do artigo 165 da Constituição de 1988:</a:t>
            </a:r>
          </a:p>
          <a:p>
            <a:pPr marL="137160" indent="0" algn="just">
              <a:buClr>
                <a:schemeClr val="tx1">
                  <a:shade val="95000"/>
                </a:schemeClr>
              </a:buClr>
              <a:buNone/>
              <a:defRPr/>
            </a:pPr>
            <a:endParaRPr lang="pt-BR" sz="3400" dirty="0">
              <a:latin typeface="Georgia" pitchFamily="18" charset="0"/>
            </a:endParaRPr>
          </a:p>
          <a:p>
            <a:pPr marL="137160" indent="0" algn="just">
              <a:buClr>
                <a:schemeClr val="tx1">
                  <a:shade val="95000"/>
                </a:schemeClr>
              </a:buClr>
              <a:buNone/>
              <a:defRPr/>
            </a:pPr>
            <a:r>
              <a:rPr lang="pt-BR" sz="3400" b="1" dirty="0">
                <a:latin typeface="Georgia" pitchFamily="18" charset="0"/>
              </a:rPr>
              <a:t>§ 5º - A lei orçamentária anual compreenderá:</a:t>
            </a:r>
          </a:p>
          <a:p>
            <a:pPr marL="137160" indent="0" algn="just">
              <a:buClr>
                <a:schemeClr val="tx1">
                  <a:shade val="95000"/>
                </a:schemeClr>
              </a:buClr>
              <a:buNone/>
              <a:defRPr/>
            </a:pPr>
            <a:r>
              <a:rPr lang="pt-BR" sz="3400" dirty="0">
                <a:latin typeface="Georgia" pitchFamily="18" charset="0"/>
              </a:rPr>
              <a:t> I - o orçamento fiscal referente aos Poderes da União, seus fundos, órgãos e entidades da administração direta e indireta, inclusive fundações instituídas e mantidas pelo Poder Público;</a:t>
            </a:r>
          </a:p>
          <a:p>
            <a:pPr marL="137160" indent="0" algn="just">
              <a:buClr>
                <a:schemeClr val="tx1">
                  <a:shade val="95000"/>
                </a:schemeClr>
              </a:buClr>
              <a:buNone/>
              <a:defRPr/>
            </a:pPr>
            <a:r>
              <a:rPr lang="pt-BR" sz="3400" dirty="0">
                <a:latin typeface="Georgia" pitchFamily="18" charset="0"/>
              </a:rPr>
              <a:t>II - o orçamento de investimento das empresas em que a União, direta ou indiretamente, detenha a maioria do capital social com direito a voto;</a:t>
            </a:r>
          </a:p>
          <a:p>
            <a:pPr marL="137160" indent="0" algn="just">
              <a:buClr>
                <a:schemeClr val="tx1">
                  <a:shade val="95000"/>
                </a:schemeClr>
              </a:buClr>
              <a:buNone/>
              <a:defRPr/>
            </a:pPr>
            <a:r>
              <a:rPr lang="pt-BR" sz="3400" dirty="0">
                <a:latin typeface="Georgia" pitchFamily="18" charset="0"/>
              </a:rPr>
              <a:t>III - o orçamento da seguridade social, abrangendo todas as entidades e órgãos a ela vinculados, da administração direta ou indireta, bem como os fundos e fundações instituídos e mantidos pelo Poder Público.</a:t>
            </a:r>
            <a:endParaRPr lang="pt-BR" dirty="0"/>
          </a:p>
        </p:txBody>
      </p:sp>
    </p:spTree>
    <p:extLst>
      <p:ext uri="{BB962C8B-B14F-4D97-AF65-F5344CB8AC3E}">
        <p14:creationId xmlns:p14="http://schemas.microsoft.com/office/powerpoint/2010/main" val="904901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a:xfrm>
            <a:off x="23813" y="1106056"/>
            <a:ext cx="9036050" cy="1125537"/>
          </a:xfrm>
          <a:prstGeom prst="rect">
            <a:avLst/>
          </a:prstGeom>
        </p:spPr>
        <p:txBody>
          <a:bodyPr anchor="ctr"/>
          <a:lstStyle/>
          <a:p>
            <a:pPr algn="ctr">
              <a:defRPr/>
            </a:pPr>
            <a:r>
              <a:rPr lang="pt-BR" sz="4400" b="1" dirty="0">
                <a:solidFill>
                  <a:schemeClr val="accent4"/>
                </a:solidFill>
                <a:latin typeface="Georgia" pitchFamily="18" charset="0"/>
              </a:rPr>
              <a:t>CICLO DO PLANEJAMENTO</a:t>
            </a:r>
            <a:endParaRPr lang="pt-BR" sz="4400" b="1" dirty="0">
              <a:solidFill>
                <a:schemeClr val="accent4"/>
              </a:solidFill>
              <a:effectLst>
                <a:outerShdw blurRad="31750" dist="25400" dir="5400000" algn="tl" rotWithShape="0">
                  <a:srgbClr val="000000">
                    <a:alpha val="25000"/>
                  </a:srgbClr>
                </a:outerShdw>
              </a:effectLst>
              <a:latin typeface="Georgia" pitchFamily="18" charset="0"/>
            </a:endParaRPr>
          </a:p>
        </p:txBody>
      </p:sp>
      <p:pic>
        <p:nvPicPr>
          <p:cNvPr id="4" name="Picture 5" descr="Cic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77081" y="2060848"/>
            <a:ext cx="7500937" cy="4416549"/>
          </a:xfrm>
          <a:prstGeom prst="rect">
            <a:avLst/>
          </a:prstGeom>
          <a:noFill/>
        </p:spPr>
      </p:pic>
    </p:spTree>
    <p:extLst>
      <p:ext uri="{BB962C8B-B14F-4D97-AF65-F5344CB8AC3E}">
        <p14:creationId xmlns:p14="http://schemas.microsoft.com/office/powerpoint/2010/main" val="3694841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txBox="1">
            <a:spLocks/>
          </p:cNvSpPr>
          <p:nvPr/>
        </p:nvSpPr>
        <p:spPr>
          <a:xfrm>
            <a:off x="-23813" y="1090613"/>
            <a:ext cx="9174163" cy="1196975"/>
          </a:xfrm>
          <a:prstGeom prst="rect">
            <a:avLst/>
          </a:prstGeom>
        </p:spPr>
        <p:txBody>
          <a:bodyPr/>
          <a:lstStyle/>
          <a:p>
            <a:pPr algn="ctr">
              <a:defRPr/>
            </a:pPr>
            <a:r>
              <a:rPr lang="pt-BR" sz="4400" b="1" dirty="0">
                <a:solidFill>
                  <a:schemeClr val="accent4"/>
                </a:solidFill>
                <a:latin typeface="Georgia" pitchFamily="18" charset="0"/>
              </a:rPr>
              <a:t>QUAL  É O PAPEL DA POPULAÇÃO </a:t>
            </a:r>
            <a:endParaRPr lang="pt-BR" sz="4400" b="1" dirty="0">
              <a:solidFill>
                <a:schemeClr val="accent4"/>
              </a:solidFill>
              <a:effectLst>
                <a:outerShdw blurRad="31750" dist="25400" dir="5400000" algn="tl" rotWithShape="0">
                  <a:srgbClr val="000000">
                    <a:alpha val="25000"/>
                  </a:srgbClr>
                </a:outerShdw>
              </a:effectLst>
              <a:latin typeface="+mj-lt"/>
              <a:ea typeface="+mj-ea"/>
              <a:cs typeface="+mj-cs"/>
            </a:endParaRPr>
          </a:p>
        </p:txBody>
      </p:sp>
      <p:sp>
        <p:nvSpPr>
          <p:cNvPr id="4" name="CaixaDeTexto 3"/>
          <p:cNvSpPr txBox="1"/>
          <p:nvPr/>
        </p:nvSpPr>
        <p:spPr>
          <a:xfrm>
            <a:off x="491728" y="2636912"/>
            <a:ext cx="8190309" cy="4062651"/>
          </a:xfrm>
          <a:prstGeom prst="rect">
            <a:avLst/>
          </a:prstGeom>
          <a:noFill/>
        </p:spPr>
        <p:txBody>
          <a:bodyPr wrap="square" rtlCol="0">
            <a:spAutoFit/>
          </a:bodyPr>
          <a:lstStyle/>
          <a:p>
            <a:pPr algn="just">
              <a:buClr>
                <a:schemeClr val="tx2"/>
              </a:buClr>
            </a:pPr>
            <a:r>
              <a:rPr lang="pt-BR" sz="2400" dirty="0">
                <a:latin typeface="Constantia (Corpo)"/>
              </a:rPr>
              <a:t>O orçamento público também pode ser elaborado com a </a:t>
            </a:r>
            <a:r>
              <a:rPr lang="pt-BR" sz="2400" b="1" dirty="0">
                <a:latin typeface="Constantia (Corpo)"/>
              </a:rPr>
              <a:t>participação direta da população</a:t>
            </a:r>
            <a:r>
              <a:rPr lang="pt-BR" sz="2400" dirty="0">
                <a:latin typeface="Constantia (Corpo)"/>
              </a:rPr>
              <a:t>. Nesse modelo, os cidadãos debatem e discutem as prioridades de investimentos em obras e serviços a serem realizados.</a:t>
            </a:r>
          </a:p>
          <a:p>
            <a:pPr>
              <a:buClr>
                <a:schemeClr val="tx2"/>
              </a:buClr>
            </a:pPr>
            <a:endParaRPr lang="pt-BR" sz="2400" dirty="0">
              <a:latin typeface="Constantia (Corpo)"/>
            </a:endParaRPr>
          </a:p>
          <a:p>
            <a:pPr algn="just">
              <a:buClr>
                <a:schemeClr val="tx2"/>
              </a:buClr>
            </a:pPr>
            <a:r>
              <a:rPr lang="pt-BR" sz="2400" dirty="0">
                <a:latin typeface="Constantia (Corpo)"/>
              </a:rPr>
              <a:t>Através de um formulário próprio, colocar opções e possibilidades de obras  que atendam a necessidade  de seu bairro, da sua cidade. As propostas serão colocadas  em discussão,  para definir as prioridades e entrar na Lei Orçamentária.</a:t>
            </a:r>
          </a:p>
          <a:p>
            <a:endParaRPr lang="pt-BR" dirty="0"/>
          </a:p>
        </p:txBody>
      </p:sp>
    </p:spTree>
    <p:extLst>
      <p:ext uri="{BB962C8B-B14F-4D97-AF65-F5344CB8AC3E}">
        <p14:creationId xmlns:p14="http://schemas.microsoft.com/office/powerpoint/2010/main" val="2697082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txBox="1">
            <a:spLocks/>
          </p:cNvSpPr>
          <p:nvPr/>
        </p:nvSpPr>
        <p:spPr>
          <a:xfrm>
            <a:off x="491729" y="1484784"/>
            <a:ext cx="8190310" cy="5013325"/>
          </a:xfrm>
          <a:prstGeom prst="rect">
            <a:avLst/>
          </a:prstGeom>
        </p:spPr>
        <p:txBody>
          <a:bodyPr anchor="ctr"/>
          <a:lstStyle/>
          <a:p>
            <a:pPr marL="274320" indent="-274320" algn="just">
              <a:buClr>
                <a:schemeClr val="tx2"/>
              </a:buClr>
              <a:buFont typeface="Wingdings" pitchFamily="2" charset="2"/>
              <a:buChar char="q"/>
              <a:defRPr/>
            </a:pPr>
            <a:r>
              <a:rPr lang="pt-BR" sz="2400" dirty="0">
                <a:latin typeface="Georgia" pitchFamily="18" charset="0"/>
                <a:cs typeface="Times New Roman" pitchFamily="18" charset="0"/>
              </a:rPr>
              <a:t>Preenchimento formulário com propostas escritas, que devem ser entregues na  </a:t>
            </a:r>
            <a:r>
              <a:rPr lang="pt-BR" sz="2400" b="1" i="1" dirty="0">
                <a:latin typeface="Georgia" pitchFamily="18" charset="0"/>
              </a:rPr>
              <a:t>Prefeitura Municipal de Itamonte. </a:t>
            </a:r>
          </a:p>
          <a:p>
            <a:pPr marL="274320" indent="-274320" algn="just">
              <a:buClr>
                <a:schemeClr val="tx2"/>
              </a:buClr>
              <a:buFont typeface="Wingdings" pitchFamily="2" charset="2"/>
              <a:buChar char="q"/>
              <a:defRPr/>
            </a:pPr>
            <a:endParaRPr lang="pt-BR" sz="2400" dirty="0">
              <a:latin typeface="Georgia" pitchFamily="18" charset="0"/>
              <a:cs typeface="Times New Roman" pitchFamily="18" charset="0"/>
            </a:endParaRPr>
          </a:p>
          <a:p>
            <a:pPr marL="274320" indent="-274320" algn="just">
              <a:buClr>
                <a:schemeClr val="tx2"/>
              </a:buClr>
              <a:buFont typeface="Wingdings" pitchFamily="2" charset="2"/>
              <a:buChar char="q"/>
              <a:defRPr/>
            </a:pPr>
            <a:r>
              <a:rPr lang="pt-BR" sz="2400" dirty="0">
                <a:latin typeface="Georgia" pitchFamily="18" charset="0"/>
                <a:cs typeface="Times New Roman" pitchFamily="18" charset="0"/>
              </a:rPr>
              <a:t>As propostas para serem incluídas no Projeto de Lei da LOA, deverá ser enviadas de </a:t>
            </a:r>
            <a:r>
              <a:rPr lang="pt-BR" sz="2400" b="1" dirty="0">
                <a:latin typeface="Georgia" pitchFamily="18" charset="0"/>
                <a:cs typeface="Times New Roman" pitchFamily="18" charset="0"/>
              </a:rPr>
              <a:t>10/08/2026</a:t>
            </a:r>
            <a:r>
              <a:rPr lang="pt-BR" sz="2400" dirty="0">
                <a:latin typeface="Georgia" pitchFamily="18" charset="0"/>
                <a:cs typeface="Times New Roman" pitchFamily="18" charset="0"/>
              </a:rPr>
              <a:t> até dia </a:t>
            </a:r>
            <a:r>
              <a:rPr lang="pt-BR" sz="2400" b="1" dirty="0">
                <a:latin typeface="Georgia" pitchFamily="18" charset="0"/>
                <a:cs typeface="Times New Roman" pitchFamily="18" charset="0"/>
              </a:rPr>
              <a:t>17/08/2026</a:t>
            </a:r>
            <a:r>
              <a:rPr lang="pt-BR" sz="2400" dirty="0">
                <a:latin typeface="Georgia" pitchFamily="18" charset="0"/>
                <a:cs typeface="Times New Roman" pitchFamily="18" charset="0"/>
              </a:rPr>
              <a:t>.</a:t>
            </a:r>
          </a:p>
        </p:txBody>
      </p:sp>
    </p:spTree>
    <p:extLst>
      <p:ext uri="{BB962C8B-B14F-4D97-AF65-F5344CB8AC3E}">
        <p14:creationId xmlns:p14="http://schemas.microsoft.com/office/powerpoint/2010/main" val="2253668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D0E800B-4EE4-3E91-CD02-E931C0C8B5FA}"/>
              </a:ext>
            </a:extLst>
          </p:cNvPr>
          <p:cNvSpPr txBox="1">
            <a:spLocks/>
          </p:cNvSpPr>
          <p:nvPr/>
        </p:nvSpPr>
        <p:spPr>
          <a:xfrm>
            <a:off x="-36512" y="908720"/>
            <a:ext cx="9144000" cy="5949280"/>
          </a:xfrm>
          <a:prstGeom prst="rect">
            <a:avLst/>
          </a:prstGeom>
        </p:spPr>
        <p:txBody>
          <a:bodyPr anchor="ctr"/>
          <a:lstStyle/>
          <a:p>
            <a:pPr algn="ctr" fontAlgn="auto">
              <a:spcBef>
                <a:spcPts val="0"/>
              </a:spcBef>
              <a:spcAft>
                <a:spcPts val="0"/>
              </a:spcAft>
              <a:defRPr/>
            </a:pPr>
            <a:r>
              <a:rPr lang="pt-BR" sz="6000" b="1" dirty="0">
                <a:effectLst>
                  <a:outerShdw blurRad="38100" dist="38100" dir="2700000" algn="tl">
                    <a:srgbClr val="000000">
                      <a:alpha val="43137"/>
                    </a:srgbClr>
                  </a:outerShdw>
                </a:effectLst>
                <a:latin typeface="+mj-lt"/>
                <a:ea typeface="+mj-ea"/>
                <a:cs typeface="+mj-cs"/>
              </a:rPr>
              <a:t>Obrigado!</a:t>
            </a:r>
          </a:p>
          <a:p>
            <a:pPr algn="ctr" fontAlgn="auto">
              <a:spcBef>
                <a:spcPts val="0"/>
              </a:spcBef>
              <a:spcAft>
                <a:spcPts val="0"/>
              </a:spcAft>
              <a:defRPr/>
            </a:pPr>
            <a:endParaRPr lang="pt-BR" sz="4400" b="1" dirty="0">
              <a:effectLst>
                <a:outerShdw blurRad="38100" dist="38100" dir="2700000" algn="tl">
                  <a:srgbClr val="000000">
                    <a:alpha val="43137"/>
                  </a:srgbClr>
                </a:outerShdw>
              </a:effectLst>
              <a:latin typeface="+mj-lt"/>
              <a:ea typeface="+mj-ea"/>
              <a:cs typeface="+mj-cs"/>
            </a:endParaRPr>
          </a:p>
          <a:p>
            <a:pPr algn="ctr" fontAlgn="auto">
              <a:spcBef>
                <a:spcPts val="0"/>
              </a:spcBef>
              <a:spcAft>
                <a:spcPts val="0"/>
              </a:spcAft>
              <a:defRPr/>
            </a:pPr>
            <a:r>
              <a:rPr lang="pt-BR" sz="4400" b="1" dirty="0">
                <a:effectLst>
                  <a:outerShdw blurRad="38100" dist="38100" dir="2700000" algn="tl">
                    <a:srgbClr val="000000">
                      <a:alpha val="43137"/>
                    </a:srgbClr>
                  </a:outerShdw>
                </a:effectLst>
                <a:latin typeface="+mj-lt"/>
                <a:ea typeface="+mj-ea"/>
                <a:cs typeface="+mj-cs"/>
              </a:rPr>
              <a:t>(35) 3363-2000</a:t>
            </a:r>
          </a:p>
          <a:p>
            <a:pPr algn="ctr" fontAlgn="auto">
              <a:spcBef>
                <a:spcPts val="0"/>
              </a:spcBef>
              <a:spcAft>
                <a:spcPts val="0"/>
              </a:spcAft>
              <a:defRPr/>
            </a:pPr>
            <a:endParaRPr lang="pt-BR" sz="4400" b="1" dirty="0">
              <a:effectLst>
                <a:outerShdw blurRad="38100" dist="38100" dir="2700000" algn="tl">
                  <a:srgbClr val="000000">
                    <a:alpha val="43137"/>
                  </a:srgbClr>
                </a:outerShdw>
              </a:effectLst>
              <a:latin typeface="+mj-lt"/>
              <a:ea typeface="+mj-ea"/>
              <a:cs typeface="+mj-cs"/>
            </a:endParaRPr>
          </a:p>
          <a:p>
            <a:pPr algn="ctr" fontAlgn="auto">
              <a:spcBef>
                <a:spcPts val="0"/>
              </a:spcBef>
              <a:spcAft>
                <a:spcPts val="0"/>
              </a:spcAft>
              <a:defRPr/>
            </a:pPr>
            <a:r>
              <a:rPr lang="pt-BR" sz="3200" b="1" dirty="0">
                <a:effectLst>
                  <a:outerShdw blurRad="38100" dist="38100" dir="2700000" algn="tl">
                    <a:srgbClr val="000000">
                      <a:alpha val="43137"/>
                    </a:srgbClr>
                  </a:outerShdw>
                </a:effectLst>
                <a:latin typeface="+mj-lt"/>
                <a:ea typeface="+mj-ea"/>
                <a:cs typeface="+mj-cs"/>
              </a:rPr>
              <a:t>contabilidade@itamonte.mg.gov.br</a:t>
            </a:r>
          </a:p>
          <a:p>
            <a:pPr algn="ctr" fontAlgn="auto">
              <a:spcBef>
                <a:spcPts val="0"/>
              </a:spcBef>
              <a:spcAft>
                <a:spcPts val="0"/>
              </a:spcAft>
              <a:defRPr/>
            </a:pPr>
            <a:endParaRPr lang="pt-BR" sz="4400" b="1" dirty="0">
              <a:effectLst>
                <a:outerShdw blurRad="38100" dist="38100" dir="2700000" algn="tl">
                  <a:srgbClr val="000000">
                    <a:alpha val="43137"/>
                  </a:srgbClr>
                </a:outerShdw>
              </a:effectLst>
              <a:latin typeface="+mj-lt"/>
              <a:ea typeface="+mj-ea"/>
              <a:cs typeface="+mj-cs"/>
            </a:endParaRPr>
          </a:p>
        </p:txBody>
      </p:sp>
    </p:spTree>
    <p:extLst>
      <p:ext uri="{BB962C8B-B14F-4D97-AF65-F5344CB8AC3E}">
        <p14:creationId xmlns:p14="http://schemas.microsoft.com/office/powerpoint/2010/main" val="3004038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ma do Office">
  <a:themeElements>
    <a:clrScheme name="Violeta">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641</TotalTime>
  <Words>922</Words>
  <Application>Microsoft Office PowerPoint</Application>
  <PresentationFormat>Apresentação na tela (4:3)</PresentationFormat>
  <Paragraphs>76</Paragraphs>
  <Slides>15</Slides>
  <Notes>0</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15</vt:i4>
      </vt:variant>
    </vt:vector>
  </HeadingPairs>
  <TitlesOfParts>
    <vt:vector size="27" baseType="lpstr">
      <vt:lpstr>Arial</vt:lpstr>
      <vt:lpstr>Arial Black</vt:lpstr>
      <vt:lpstr>Arial Rounded MT Bold</vt:lpstr>
      <vt:lpstr>Britannic Bold</vt:lpstr>
      <vt:lpstr>Calibri</vt:lpstr>
      <vt:lpstr>Calibri Light</vt:lpstr>
      <vt:lpstr>Constantia (Corpo)</vt:lpstr>
      <vt:lpstr>Georgia</vt:lpstr>
      <vt:lpstr>Wingdings</vt:lpstr>
      <vt:lpstr>Wingdings 2</vt:lpstr>
      <vt:lpstr>Wingdings 3</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Camila</dc:creator>
  <cp:lastModifiedBy>User</cp:lastModifiedBy>
  <cp:revision>32</cp:revision>
  <dcterms:created xsi:type="dcterms:W3CDTF">2021-03-13T18:55:22Z</dcterms:created>
  <dcterms:modified xsi:type="dcterms:W3CDTF">2026-08-05T13:48:20Z</dcterms:modified>
</cp:coreProperties>
</file>